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
  </p:notesMasterIdLst>
  <p:sldIdLst>
    <p:sldId id="257" r:id="rId2"/>
  </p:sldIdLst>
  <p:sldSz cx="36576000" cy="27432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312D"/>
    <a:srgbClr val="49382C"/>
    <a:srgbClr val="FFFFFF"/>
    <a:srgbClr val="353535"/>
    <a:srgbClr val="EFECE5"/>
    <a:srgbClr val="E6E6E6"/>
    <a:srgbClr val="FCE06A"/>
    <a:srgbClr val="FF9966"/>
    <a:srgbClr val="000000"/>
    <a:srgbClr val="F4F4F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181" autoAdjust="0"/>
    <p:restoredTop sz="94631"/>
  </p:normalViewPr>
  <p:slideViewPr>
    <p:cSldViewPr snapToGrid="0">
      <p:cViewPr>
        <p:scale>
          <a:sx n="24" d="100"/>
          <a:sy n="24" d="100"/>
        </p:scale>
        <p:origin x="1560"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mAP for validation dataset(%)</c:v>
                </c:pt>
              </c:strCache>
            </c:strRef>
          </c:tx>
          <c:spPr>
            <a:solidFill>
              <a:schemeClr val="accent1"/>
            </a:solidFill>
            <a:ln>
              <a:noFill/>
            </a:ln>
            <a:effectLst/>
          </c:spPr>
          <c:invertIfNegative val="0"/>
          <c:cat>
            <c:strRef>
              <c:f>Sheet1!$A$2:$A$4</c:f>
              <c:strCache>
                <c:ptCount val="3"/>
                <c:pt idx="0">
                  <c:v>Own Model</c:v>
                </c:pt>
                <c:pt idx="1">
                  <c:v>VGG-16</c:v>
                </c:pt>
                <c:pt idx="2">
                  <c:v>Resnet50</c:v>
                </c:pt>
              </c:strCache>
            </c:strRef>
          </c:cat>
          <c:val>
            <c:numRef>
              <c:f>Sheet1!$B$2:$B$4</c:f>
              <c:numCache>
                <c:formatCode>General</c:formatCode>
                <c:ptCount val="3"/>
                <c:pt idx="0">
                  <c:v>46.35</c:v>
                </c:pt>
                <c:pt idx="1">
                  <c:v>53.12</c:v>
                </c:pt>
                <c:pt idx="2">
                  <c:v>69.790000000000006</c:v>
                </c:pt>
              </c:numCache>
            </c:numRef>
          </c:val>
          <c:extLst>
            <c:ext xmlns:c16="http://schemas.microsoft.com/office/drawing/2014/chart" uri="{C3380CC4-5D6E-409C-BE32-E72D297353CC}">
              <c16:uniqueId val="{00000000-3910-404D-963E-DF38813587B3}"/>
            </c:ext>
          </c:extLst>
        </c:ser>
        <c:dLbls>
          <c:showLegendKey val="0"/>
          <c:showVal val="0"/>
          <c:showCatName val="0"/>
          <c:showSerName val="0"/>
          <c:showPercent val="0"/>
          <c:showBubbleSize val="0"/>
        </c:dLbls>
        <c:gapWidth val="219"/>
        <c:overlap val="-27"/>
        <c:axId val="1507654144"/>
        <c:axId val="1507654560"/>
      </c:barChart>
      <c:catAx>
        <c:axId val="15076541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507654560"/>
        <c:crosses val="autoZero"/>
        <c:auto val="1"/>
        <c:lblAlgn val="ctr"/>
        <c:lblOffset val="100"/>
        <c:noMultiLvlLbl val="0"/>
      </c:catAx>
      <c:valAx>
        <c:axId val="150765456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50765414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B12A07-714E-E14E-B5BD-30529B1B6DBD}" type="datetimeFigureOut">
              <a:rPr lang="en-US" smtClean="0"/>
              <a:t>12/14/2021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A7CFFB-3F04-A644-ABA1-96DE775D1B20}" type="slidenum">
              <a:rPr lang="en-US" smtClean="0"/>
              <a:t>‹#›</a:t>
            </a:fld>
            <a:endParaRPr lang="en-US"/>
          </a:p>
        </p:txBody>
      </p:sp>
    </p:spTree>
    <p:extLst>
      <p:ext uri="{BB962C8B-B14F-4D97-AF65-F5344CB8AC3E}">
        <p14:creationId xmlns:p14="http://schemas.microsoft.com/office/powerpoint/2010/main" val="1803245259"/>
      </p:ext>
    </p:extLst>
  </p:cSld>
  <p:clrMap bg1="lt1" tx1="dk1" bg2="lt2" tx2="dk2" accent1="accent1" accent2="accent2" accent3="accent3" accent4="accent4" accent5="accent5" accent6="accent6" hlink="hlink" folHlink="folHlink"/>
  <p:notesStyle>
    <a:lvl1pPr marL="0" algn="l" defTabSz="831190" rtl="0" eaLnBrk="1" latinLnBrk="0" hangingPunct="1">
      <a:defRPr sz="1091" kern="1200">
        <a:solidFill>
          <a:schemeClr val="tx1"/>
        </a:solidFill>
        <a:latin typeface="+mn-lt"/>
        <a:ea typeface="+mn-ea"/>
        <a:cs typeface="+mn-cs"/>
      </a:defRPr>
    </a:lvl1pPr>
    <a:lvl2pPr marL="415595" algn="l" defTabSz="831190" rtl="0" eaLnBrk="1" latinLnBrk="0" hangingPunct="1">
      <a:defRPr sz="1091" kern="1200">
        <a:solidFill>
          <a:schemeClr val="tx1"/>
        </a:solidFill>
        <a:latin typeface="+mn-lt"/>
        <a:ea typeface="+mn-ea"/>
        <a:cs typeface="+mn-cs"/>
      </a:defRPr>
    </a:lvl2pPr>
    <a:lvl3pPr marL="831190" algn="l" defTabSz="831190" rtl="0" eaLnBrk="1" latinLnBrk="0" hangingPunct="1">
      <a:defRPr sz="1091" kern="1200">
        <a:solidFill>
          <a:schemeClr val="tx1"/>
        </a:solidFill>
        <a:latin typeface="+mn-lt"/>
        <a:ea typeface="+mn-ea"/>
        <a:cs typeface="+mn-cs"/>
      </a:defRPr>
    </a:lvl3pPr>
    <a:lvl4pPr marL="1246784" algn="l" defTabSz="831190" rtl="0" eaLnBrk="1" latinLnBrk="0" hangingPunct="1">
      <a:defRPr sz="1091" kern="1200">
        <a:solidFill>
          <a:schemeClr val="tx1"/>
        </a:solidFill>
        <a:latin typeface="+mn-lt"/>
        <a:ea typeface="+mn-ea"/>
        <a:cs typeface="+mn-cs"/>
      </a:defRPr>
    </a:lvl4pPr>
    <a:lvl5pPr marL="1662379" algn="l" defTabSz="831190" rtl="0" eaLnBrk="1" latinLnBrk="0" hangingPunct="1">
      <a:defRPr sz="1091" kern="1200">
        <a:solidFill>
          <a:schemeClr val="tx1"/>
        </a:solidFill>
        <a:latin typeface="+mn-lt"/>
        <a:ea typeface="+mn-ea"/>
        <a:cs typeface="+mn-cs"/>
      </a:defRPr>
    </a:lvl5pPr>
    <a:lvl6pPr marL="2077974" algn="l" defTabSz="831190" rtl="0" eaLnBrk="1" latinLnBrk="0" hangingPunct="1">
      <a:defRPr sz="1091" kern="1200">
        <a:solidFill>
          <a:schemeClr val="tx1"/>
        </a:solidFill>
        <a:latin typeface="+mn-lt"/>
        <a:ea typeface="+mn-ea"/>
        <a:cs typeface="+mn-cs"/>
      </a:defRPr>
    </a:lvl6pPr>
    <a:lvl7pPr marL="2493569" algn="l" defTabSz="831190" rtl="0" eaLnBrk="1" latinLnBrk="0" hangingPunct="1">
      <a:defRPr sz="1091" kern="1200">
        <a:solidFill>
          <a:schemeClr val="tx1"/>
        </a:solidFill>
        <a:latin typeface="+mn-lt"/>
        <a:ea typeface="+mn-ea"/>
        <a:cs typeface="+mn-cs"/>
      </a:defRPr>
    </a:lvl7pPr>
    <a:lvl8pPr marL="2909164" algn="l" defTabSz="831190" rtl="0" eaLnBrk="1" latinLnBrk="0" hangingPunct="1">
      <a:defRPr sz="1091" kern="1200">
        <a:solidFill>
          <a:schemeClr val="tx1"/>
        </a:solidFill>
        <a:latin typeface="+mn-lt"/>
        <a:ea typeface="+mn-ea"/>
        <a:cs typeface="+mn-cs"/>
      </a:defRPr>
    </a:lvl8pPr>
    <a:lvl9pPr marL="3324758" algn="l" defTabSz="831190" rtl="0" eaLnBrk="1" latinLnBrk="0" hangingPunct="1">
      <a:defRPr sz="109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A7CFFB-3F04-A644-ABA1-96DE775D1B20}" type="slidenum">
              <a:rPr lang="en-US" smtClean="0"/>
              <a:t>1</a:t>
            </a:fld>
            <a:endParaRPr lang="en-US"/>
          </a:p>
        </p:txBody>
      </p:sp>
    </p:spTree>
    <p:extLst>
      <p:ext uri="{BB962C8B-B14F-4D97-AF65-F5344CB8AC3E}">
        <p14:creationId xmlns:p14="http://schemas.microsoft.com/office/powerpoint/2010/main" val="21238546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4489452"/>
            <a:ext cx="31089600" cy="9550400"/>
          </a:xfrm>
        </p:spPr>
        <p:txBody>
          <a:bodyPr anchor="b"/>
          <a:lstStyle>
            <a:lvl1pPr algn="ctr">
              <a:defRPr sz="24000"/>
            </a:lvl1pPr>
          </a:lstStyle>
          <a:p>
            <a:r>
              <a:rPr lang="en-US"/>
              <a:t>Click to edit Master title style</a:t>
            </a:r>
            <a:endParaRPr lang="en-US" dirty="0"/>
          </a:p>
        </p:txBody>
      </p:sp>
      <p:sp>
        <p:nvSpPr>
          <p:cNvPr id="3" name="Subtitle 2"/>
          <p:cNvSpPr>
            <a:spLocks noGrp="1"/>
          </p:cNvSpPr>
          <p:nvPr>
            <p:ph type="subTitle" idx="1"/>
          </p:nvPr>
        </p:nvSpPr>
        <p:spPr>
          <a:xfrm>
            <a:off x="4572000" y="14408152"/>
            <a:ext cx="27432000" cy="6623048"/>
          </a:xfrm>
        </p:spPr>
        <p:txBody>
          <a:bodyPr/>
          <a:lstStyle>
            <a:lvl1pPr marL="0" indent="0" algn="ctr">
              <a:buNone/>
              <a:defRPr sz="9600"/>
            </a:lvl1pPr>
            <a:lvl2pPr marL="1828800" indent="0" algn="ctr">
              <a:buNone/>
              <a:defRPr sz="8000"/>
            </a:lvl2pPr>
            <a:lvl3pPr marL="3657600" indent="0" algn="ctr">
              <a:buNone/>
              <a:defRPr sz="7200"/>
            </a:lvl3pPr>
            <a:lvl4pPr marL="5486400" indent="0" algn="ctr">
              <a:buNone/>
              <a:defRPr sz="6400"/>
            </a:lvl4pPr>
            <a:lvl5pPr marL="7315200" indent="0" algn="ctr">
              <a:buNone/>
              <a:defRPr sz="6400"/>
            </a:lvl5pPr>
            <a:lvl6pPr marL="9144000" indent="0" algn="ctr">
              <a:buNone/>
              <a:defRPr sz="6400"/>
            </a:lvl6pPr>
            <a:lvl7pPr marL="10972800" indent="0" algn="ctr">
              <a:buNone/>
              <a:defRPr sz="6400"/>
            </a:lvl7pPr>
            <a:lvl8pPr marL="12801600" indent="0" algn="ctr">
              <a:buNone/>
              <a:defRPr sz="6400"/>
            </a:lvl8pPr>
            <a:lvl9pPr marL="14630400" indent="0" algn="ctr">
              <a:buNone/>
              <a:defRPr sz="6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71D9034-8C4C-43FC-992A-5C073EC8907D}" type="datetimeFigureOut">
              <a:rPr lang="en-US" smtClean="0"/>
              <a:t>12/14/2021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BA3F9B-84F5-4604-A773-2B06FE69B4CC}" type="slidenum">
              <a:rPr lang="en-US" smtClean="0"/>
              <a:t>‹#›</a:t>
            </a:fld>
            <a:endParaRPr lang="en-US"/>
          </a:p>
        </p:txBody>
      </p:sp>
    </p:spTree>
    <p:extLst>
      <p:ext uri="{BB962C8B-B14F-4D97-AF65-F5344CB8AC3E}">
        <p14:creationId xmlns:p14="http://schemas.microsoft.com/office/powerpoint/2010/main" val="985506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1D9034-8C4C-43FC-992A-5C073EC8907D}" type="datetimeFigureOut">
              <a:rPr lang="en-US" smtClean="0"/>
              <a:t>12/14/2021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BA3F9B-84F5-4604-A773-2B06FE69B4CC}" type="slidenum">
              <a:rPr lang="en-US" smtClean="0"/>
              <a:t>‹#›</a:t>
            </a:fld>
            <a:endParaRPr lang="en-US"/>
          </a:p>
        </p:txBody>
      </p:sp>
    </p:spTree>
    <p:extLst>
      <p:ext uri="{BB962C8B-B14F-4D97-AF65-F5344CB8AC3E}">
        <p14:creationId xmlns:p14="http://schemas.microsoft.com/office/powerpoint/2010/main" val="31026350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174702" y="1460500"/>
            <a:ext cx="7886700" cy="2324735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514602" y="1460500"/>
            <a:ext cx="23202900" cy="232473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1D9034-8C4C-43FC-992A-5C073EC8907D}" type="datetimeFigureOut">
              <a:rPr lang="en-US" smtClean="0"/>
              <a:t>12/14/2021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BA3F9B-84F5-4604-A773-2B06FE69B4CC}" type="slidenum">
              <a:rPr lang="en-US" smtClean="0"/>
              <a:t>‹#›</a:t>
            </a:fld>
            <a:endParaRPr lang="en-US"/>
          </a:p>
        </p:txBody>
      </p:sp>
    </p:spTree>
    <p:extLst>
      <p:ext uri="{BB962C8B-B14F-4D97-AF65-F5344CB8AC3E}">
        <p14:creationId xmlns:p14="http://schemas.microsoft.com/office/powerpoint/2010/main" val="24284519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1D9034-8C4C-43FC-992A-5C073EC8907D}" type="datetimeFigureOut">
              <a:rPr lang="en-US" smtClean="0"/>
              <a:t>12/14/2021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BA3F9B-84F5-4604-A773-2B06FE69B4CC}" type="slidenum">
              <a:rPr lang="en-US" smtClean="0"/>
              <a:t>‹#›</a:t>
            </a:fld>
            <a:endParaRPr lang="en-US"/>
          </a:p>
        </p:txBody>
      </p:sp>
    </p:spTree>
    <p:extLst>
      <p:ext uri="{BB962C8B-B14F-4D97-AF65-F5344CB8AC3E}">
        <p14:creationId xmlns:p14="http://schemas.microsoft.com/office/powerpoint/2010/main" val="25752318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95552" y="6838958"/>
            <a:ext cx="31546800" cy="11410948"/>
          </a:xfrm>
        </p:spPr>
        <p:txBody>
          <a:bodyPr anchor="b"/>
          <a:lstStyle>
            <a:lvl1pPr>
              <a:defRPr sz="24000"/>
            </a:lvl1pPr>
          </a:lstStyle>
          <a:p>
            <a:r>
              <a:rPr lang="en-US"/>
              <a:t>Click to edit Master title style</a:t>
            </a:r>
            <a:endParaRPr lang="en-US" dirty="0"/>
          </a:p>
        </p:txBody>
      </p:sp>
      <p:sp>
        <p:nvSpPr>
          <p:cNvPr id="3" name="Text Placeholder 2"/>
          <p:cNvSpPr>
            <a:spLocks noGrp="1"/>
          </p:cNvSpPr>
          <p:nvPr>
            <p:ph type="body" idx="1"/>
          </p:nvPr>
        </p:nvSpPr>
        <p:spPr>
          <a:xfrm>
            <a:off x="2495552" y="18357858"/>
            <a:ext cx="31546800" cy="6000748"/>
          </a:xfrm>
        </p:spPr>
        <p:txBody>
          <a:bodyPr/>
          <a:lstStyle>
            <a:lvl1pPr marL="0" indent="0">
              <a:buNone/>
              <a:defRPr sz="9600">
                <a:solidFill>
                  <a:schemeClr val="tx1"/>
                </a:solidFill>
              </a:defRPr>
            </a:lvl1pPr>
            <a:lvl2pPr marL="1828800" indent="0">
              <a:buNone/>
              <a:defRPr sz="8000">
                <a:solidFill>
                  <a:schemeClr val="tx1">
                    <a:tint val="75000"/>
                  </a:schemeClr>
                </a:solidFill>
              </a:defRPr>
            </a:lvl2pPr>
            <a:lvl3pPr marL="3657600" indent="0">
              <a:buNone/>
              <a:defRPr sz="7200">
                <a:solidFill>
                  <a:schemeClr val="tx1">
                    <a:tint val="75000"/>
                  </a:schemeClr>
                </a:solidFill>
              </a:defRPr>
            </a:lvl3pPr>
            <a:lvl4pPr marL="5486400" indent="0">
              <a:buNone/>
              <a:defRPr sz="6400">
                <a:solidFill>
                  <a:schemeClr val="tx1">
                    <a:tint val="75000"/>
                  </a:schemeClr>
                </a:solidFill>
              </a:defRPr>
            </a:lvl4pPr>
            <a:lvl5pPr marL="7315200" indent="0">
              <a:buNone/>
              <a:defRPr sz="6400">
                <a:solidFill>
                  <a:schemeClr val="tx1">
                    <a:tint val="75000"/>
                  </a:schemeClr>
                </a:solidFill>
              </a:defRPr>
            </a:lvl5pPr>
            <a:lvl6pPr marL="9144000" indent="0">
              <a:buNone/>
              <a:defRPr sz="6400">
                <a:solidFill>
                  <a:schemeClr val="tx1">
                    <a:tint val="75000"/>
                  </a:schemeClr>
                </a:solidFill>
              </a:defRPr>
            </a:lvl6pPr>
            <a:lvl7pPr marL="10972800" indent="0">
              <a:buNone/>
              <a:defRPr sz="6400">
                <a:solidFill>
                  <a:schemeClr val="tx1">
                    <a:tint val="75000"/>
                  </a:schemeClr>
                </a:solidFill>
              </a:defRPr>
            </a:lvl7pPr>
            <a:lvl8pPr marL="12801600" indent="0">
              <a:buNone/>
              <a:defRPr sz="6400">
                <a:solidFill>
                  <a:schemeClr val="tx1">
                    <a:tint val="75000"/>
                  </a:schemeClr>
                </a:solidFill>
              </a:defRPr>
            </a:lvl8pPr>
            <a:lvl9pPr marL="14630400" indent="0">
              <a:buNone/>
              <a:defRPr sz="6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1D9034-8C4C-43FC-992A-5C073EC8907D}" type="datetimeFigureOut">
              <a:rPr lang="en-US" smtClean="0"/>
              <a:t>12/14/2021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BA3F9B-84F5-4604-A773-2B06FE69B4CC}" type="slidenum">
              <a:rPr lang="en-US" smtClean="0"/>
              <a:t>‹#›</a:t>
            </a:fld>
            <a:endParaRPr lang="en-US"/>
          </a:p>
        </p:txBody>
      </p:sp>
    </p:spTree>
    <p:extLst>
      <p:ext uri="{BB962C8B-B14F-4D97-AF65-F5344CB8AC3E}">
        <p14:creationId xmlns:p14="http://schemas.microsoft.com/office/powerpoint/2010/main" val="570645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14600" y="7302500"/>
            <a:ext cx="15544800" cy="17405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8516600" y="7302500"/>
            <a:ext cx="15544800" cy="17405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71D9034-8C4C-43FC-992A-5C073EC8907D}" type="datetimeFigureOut">
              <a:rPr lang="en-US" smtClean="0"/>
              <a:t>12/14/2021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BA3F9B-84F5-4604-A773-2B06FE69B4CC}" type="slidenum">
              <a:rPr lang="en-US" smtClean="0"/>
              <a:t>‹#›</a:t>
            </a:fld>
            <a:endParaRPr lang="en-US"/>
          </a:p>
        </p:txBody>
      </p:sp>
    </p:spTree>
    <p:extLst>
      <p:ext uri="{BB962C8B-B14F-4D97-AF65-F5344CB8AC3E}">
        <p14:creationId xmlns:p14="http://schemas.microsoft.com/office/powerpoint/2010/main" val="14296326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460506"/>
            <a:ext cx="31546800" cy="530225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519368" y="6724652"/>
            <a:ext cx="15473360" cy="32956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Click to edit Master text styles</a:t>
            </a:r>
          </a:p>
        </p:txBody>
      </p:sp>
      <p:sp>
        <p:nvSpPr>
          <p:cNvPr id="4" name="Content Placeholder 3"/>
          <p:cNvSpPr>
            <a:spLocks noGrp="1"/>
          </p:cNvSpPr>
          <p:nvPr>
            <p:ph sz="half" idx="2"/>
          </p:nvPr>
        </p:nvSpPr>
        <p:spPr>
          <a:xfrm>
            <a:off x="2519368" y="10020300"/>
            <a:ext cx="15473360" cy="14738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8516602" y="6724652"/>
            <a:ext cx="15549564" cy="32956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Click to edit Master text styles</a:t>
            </a:r>
          </a:p>
        </p:txBody>
      </p:sp>
      <p:sp>
        <p:nvSpPr>
          <p:cNvPr id="6" name="Content Placeholder 5"/>
          <p:cNvSpPr>
            <a:spLocks noGrp="1"/>
          </p:cNvSpPr>
          <p:nvPr>
            <p:ph sz="quarter" idx="4"/>
          </p:nvPr>
        </p:nvSpPr>
        <p:spPr>
          <a:xfrm>
            <a:off x="18516602" y="10020300"/>
            <a:ext cx="15549564" cy="14738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71D9034-8C4C-43FC-992A-5C073EC8907D}" type="datetimeFigureOut">
              <a:rPr lang="en-US" smtClean="0"/>
              <a:t>12/14/2021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6BA3F9B-84F5-4604-A773-2B06FE69B4CC}" type="slidenum">
              <a:rPr lang="en-US" smtClean="0"/>
              <a:t>‹#›</a:t>
            </a:fld>
            <a:endParaRPr lang="en-US"/>
          </a:p>
        </p:txBody>
      </p:sp>
    </p:spTree>
    <p:extLst>
      <p:ext uri="{BB962C8B-B14F-4D97-AF65-F5344CB8AC3E}">
        <p14:creationId xmlns:p14="http://schemas.microsoft.com/office/powerpoint/2010/main" val="1576296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71D9034-8C4C-43FC-992A-5C073EC8907D}" type="datetimeFigureOut">
              <a:rPr lang="en-US" smtClean="0"/>
              <a:t>12/14/2021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6BA3F9B-84F5-4604-A773-2B06FE69B4CC}" type="slidenum">
              <a:rPr lang="en-US" smtClean="0"/>
              <a:t>‹#›</a:t>
            </a:fld>
            <a:endParaRPr lang="en-US"/>
          </a:p>
        </p:txBody>
      </p:sp>
    </p:spTree>
    <p:extLst>
      <p:ext uri="{BB962C8B-B14F-4D97-AF65-F5344CB8AC3E}">
        <p14:creationId xmlns:p14="http://schemas.microsoft.com/office/powerpoint/2010/main" val="3458027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71D9034-8C4C-43FC-992A-5C073EC8907D}" type="datetimeFigureOut">
              <a:rPr lang="en-US" smtClean="0"/>
              <a:t>12/14/2021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6BA3F9B-84F5-4604-A773-2B06FE69B4CC}" type="slidenum">
              <a:rPr lang="en-US" smtClean="0"/>
              <a:t>‹#›</a:t>
            </a:fld>
            <a:endParaRPr lang="en-US"/>
          </a:p>
        </p:txBody>
      </p:sp>
    </p:spTree>
    <p:extLst>
      <p:ext uri="{BB962C8B-B14F-4D97-AF65-F5344CB8AC3E}">
        <p14:creationId xmlns:p14="http://schemas.microsoft.com/office/powerpoint/2010/main" val="26565714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828800"/>
            <a:ext cx="11796712" cy="6400800"/>
          </a:xfrm>
        </p:spPr>
        <p:txBody>
          <a:bodyPr anchor="b"/>
          <a:lstStyle>
            <a:lvl1pPr>
              <a:defRPr sz="12800"/>
            </a:lvl1pPr>
          </a:lstStyle>
          <a:p>
            <a:r>
              <a:rPr lang="en-US"/>
              <a:t>Click to edit Master title style</a:t>
            </a:r>
            <a:endParaRPr lang="en-US" dirty="0"/>
          </a:p>
        </p:txBody>
      </p:sp>
      <p:sp>
        <p:nvSpPr>
          <p:cNvPr id="3" name="Content Placeholder 2"/>
          <p:cNvSpPr>
            <a:spLocks noGrp="1"/>
          </p:cNvSpPr>
          <p:nvPr>
            <p:ph idx="1"/>
          </p:nvPr>
        </p:nvSpPr>
        <p:spPr>
          <a:xfrm>
            <a:off x="15549564" y="3949706"/>
            <a:ext cx="18516600" cy="19494500"/>
          </a:xfrm>
        </p:spPr>
        <p:txBody>
          <a:bodyPr/>
          <a:lstStyle>
            <a:lvl1pPr>
              <a:defRPr sz="12800"/>
            </a:lvl1pPr>
            <a:lvl2pPr>
              <a:defRPr sz="11200"/>
            </a:lvl2pPr>
            <a:lvl3pPr>
              <a:defRPr sz="96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19364" y="8229600"/>
            <a:ext cx="11796712" cy="15246352"/>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071D9034-8C4C-43FC-992A-5C073EC8907D}" type="datetimeFigureOut">
              <a:rPr lang="en-US" smtClean="0"/>
              <a:t>12/14/2021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BA3F9B-84F5-4604-A773-2B06FE69B4CC}" type="slidenum">
              <a:rPr lang="en-US" smtClean="0"/>
              <a:t>‹#›</a:t>
            </a:fld>
            <a:endParaRPr lang="en-US"/>
          </a:p>
        </p:txBody>
      </p:sp>
    </p:spTree>
    <p:extLst>
      <p:ext uri="{BB962C8B-B14F-4D97-AF65-F5344CB8AC3E}">
        <p14:creationId xmlns:p14="http://schemas.microsoft.com/office/powerpoint/2010/main" val="34394038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828800"/>
            <a:ext cx="11796712" cy="6400800"/>
          </a:xfrm>
        </p:spPr>
        <p:txBody>
          <a:bodyPr anchor="b"/>
          <a:lstStyle>
            <a:lvl1pPr>
              <a:defRPr sz="1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5549564" y="3949706"/>
            <a:ext cx="18516600" cy="19494500"/>
          </a:xfrm>
        </p:spPr>
        <p:txBody>
          <a:bodyPr anchor="t"/>
          <a:lstStyle>
            <a:lvl1pPr marL="0" indent="0">
              <a:buNone/>
              <a:defRPr sz="12800"/>
            </a:lvl1pPr>
            <a:lvl2pPr marL="1828800" indent="0">
              <a:buNone/>
              <a:defRPr sz="11200"/>
            </a:lvl2pPr>
            <a:lvl3pPr marL="3657600" indent="0">
              <a:buNone/>
              <a:defRPr sz="9600"/>
            </a:lvl3pPr>
            <a:lvl4pPr marL="5486400" indent="0">
              <a:buNone/>
              <a:defRPr sz="8000"/>
            </a:lvl4pPr>
            <a:lvl5pPr marL="7315200" indent="0">
              <a:buNone/>
              <a:defRPr sz="8000"/>
            </a:lvl5pPr>
            <a:lvl6pPr marL="9144000" indent="0">
              <a:buNone/>
              <a:defRPr sz="8000"/>
            </a:lvl6pPr>
            <a:lvl7pPr marL="10972800" indent="0">
              <a:buNone/>
              <a:defRPr sz="8000"/>
            </a:lvl7pPr>
            <a:lvl8pPr marL="12801600" indent="0">
              <a:buNone/>
              <a:defRPr sz="8000"/>
            </a:lvl8pPr>
            <a:lvl9pPr marL="14630400" indent="0">
              <a:buNone/>
              <a:defRPr sz="8000"/>
            </a:lvl9pPr>
          </a:lstStyle>
          <a:p>
            <a:r>
              <a:rPr lang="en-US"/>
              <a:t>Click icon to add picture</a:t>
            </a:r>
            <a:endParaRPr lang="en-US" dirty="0"/>
          </a:p>
        </p:txBody>
      </p:sp>
      <p:sp>
        <p:nvSpPr>
          <p:cNvPr id="4" name="Text Placeholder 3"/>
          <p:cNvSpPr>
            <a:spLocks noGrp="1"/>
          </p:cNvSpPr>
          <p:nvPr>
            <p:ph type="body" sz="half" idx="2"/>
          </p:nvPr>
        </p:nvSpPr>
        <p:spPr>
          <a:xfrm>
            <a:off x="2519364" y="8229600"/>
            <a:ext cx="11796712" cy="15246352"/>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071D9034-8C4C-43FC-992A-5C073EC8907D}" type="datetimeFigureOut">
              <a:rPr lang="en-US" smtClean="0"/>
              <a:t>12/14/2021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BA3F9B-84F5-4604-A773-2B06FE69B4CC}" type="slidenum">
              <a:rPr lang="en-US" smtClean="0"/>
              <a:t>‹#›</a:t>
            </a:fld>
            <a:endParaRPr lang="en-US"/>
          </a:p>
        </p:txBody>
      </p:sp>
    </p:spTree>
    <p:extLst>
      <p:ext uri="{BB962C8B-B14F-4D97-AF65-F5344CB8AC3E}">
        <p14:creationId xmlns:p14="http://schemas.microsoft.com/office/powerpoint/2010/main" val="23978803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4600" y="1460506"/>
            <a:ext cx="31546800" cy="530225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514600" y="7302500"/>
            <a:ext cx="31546800" cy="1740535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514600" y="25425406"/>
            <a:ext cx="8229600" cy="1460500"/>
          </a:xfrm>
          <a:prstGeom prst="rect">
            <a:avLst/>
          </a:prstGeom>
        </p:spPr>
        <p:txBody>
          <a:bodyPr vert="horz" lIns="91440" tIns="45720" rIns="91440" bIns="45720" rtlCol="0" anchor="ctr"/>
          <a:lstStyle>
            <a:lvl1pPr algn="l">
              <a:defRPr sz="4800">
                <a:solidFill>
                  <a:schemeClr val="tx1">
                    <a:tint val="75000"/>
                  </a:schemeClr>
                </a:solidFill>
              </a:defRPr>
            </a:lvl1pPr>
          </a:lstStyle>
          <a:p>
            <a:fld id="{071D9034-8C4C-43FC-992A-5C073EC8907D}" type="datetimeFigureOut">
              <a:rPr lang="en-US" smtClean="0"/>
              <a:t>12/14/2021</a:t>
            </a:fld>
            <a:endParaRPr lang="en-US"/>
          </a:p>
        </p:txBody>
      </p:sp>
      <p:sp>
        <p:nvSpPr>
          <p:cNvPr id="5" name="Footer Placeholder 4"/>
          <p:cNvSpPr>
            <a:spLocks noGrp="1"/>
          </p:cNvSpPr>
          <p:nvPr>
            <p:ph type="ftr" sz="quarter" idx="3"/>
          </p:nvPr>
        </p:nvSpPr>
        <p:spPr>
          <a:xfrm>
            <a:off x="12115800" y="25425406"/>
            <a:ext cx="12344400" cy="1460500"/>
          </a:xfrm>
          <a:prstGeom prst="rect">
            <a:avLst/>
          </a:prstGeom>
        </p:spPr>
        <p:txBody>
          <a:bodyPr vert="horz" lIns="91440" tIns="45720" rIns="91440" bIns="45720" rtlCol="0" anchor="ctr"/>
          <a:lstStyle>
            <a:lvl1pPr algn="ctr">
              <a:defRPr sz="4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5831800" y="25425406"/>
            <a:ext cx="8229600" cy="1460500"/>
          </a:xfrm>
          <a:prstGeom prst="rect">
            <a:avLst/>
          </a:prstGeom>
        </p:spPr>
        <p:txBody>
          <a:bodyPr vert="horz" lIns="91440" tIns="45720" rIns="91440" bIns="45720" rtlCol="0" anchor="ctr"/>
          <a:lstStyle>
            <a:lvl1pPr algn="r">
              <a:defRPr sz="4800">
                <a:solidFill>
                  <a:schemeClr val="tx1">
                    <a:tint val="75000"/>
                  </a:schemeClr>
                </a:solidFill>
              </a:defRPr>
            </a:lvl1pPr>
          </a:lstStyle>
          <a:p>
            <a:fld id="{F6BA3F9B-84F5-4604-A773-2B06FE69B4CC}" type="slidenum">
              <a:rPr lang="en-US" smtClean="0"/>
              <a:t>‹#›</a:t>
            </a:fld>
            <a:endParaRPr lang="en-US"/>
          </a:p>
        </p:txBody>
      </p:sp>
    </p:spTree>
    <p:extLst>
      <p:ext uri="{BB962C8B-B14F-4D97-AF65-F5344CB8AC3E}">
        <p14:creationId xmlns:p14="http://schemas.microsoft.com/office/powerpoint/2010/main" val="16424532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657600" rtl="0" eaLnBrk="1" latinLnBrk="0" hangingPunct="1">
        <a:lnSpc>
          <a:spcPct val="90000"/>
        </a:lnSpc>
        <a:spcBef>
          <a:spcPct val="0"/>
        </a:spcBef>
        <a:buNone/>
        <a:defRPr sz="17600" kern="1200">
          <a:solidFill>
            <a:schemeClr val="tx1"/>
          </a:solidFill>
          <a:latin typeface="+mj-lt"/>
          <a:ea typeface="+mj-ea"/>
          <a:cs typeface="+mj-cs"/>
        </a:defRPr>
      </a:lvl1pPr>
    </p:titleStyle>
    <p:bodyStyle>
      <a:lvl1pPr marL="914400" indent="-914400" algn="l" defTabSz="3657600" rtl="0" eaLnBrk="1" latinLnBrk="0" hangingPunct="1">
        <a:lnSpc>
          <a:spcPct val="90000"/>
        </a:lnSpc>
        <a:spcBef>
          <a:spcPts val="4000"/>
        </a:spcBef>
        <a:buFont typeface="Arial" panose="020B0604020202020204" pitchFamily="34" charset="0"/>
        <a:buChar char="•"/>
        <a:defRPr sz="11200" kern="1200">
          <a:solidFill>
            <a:schemeClr val="tx1"/>
          </a:solidFill>
          <a:latin typeface="+mn-lt"/>
          <a:ea typeface="+mn-ea"/>
          <a:cs typeface="+mn-cs"/>
        </a:defRPr>
      </a:lvl1pPr>
      <a:lvl2pPr marL="2743200" indent="-914400" algn="l" defTabSz="3657600" rtl="0" eaLnBrk="1" latinLnBrk="0" hangingPunct="1">
        <a:lnSpc>
          <a:spcPct val="90000"/>
        </a:lnSpc>
        <a:spcBef>
          <a:spcPts val="2000"/>
        </a:spcBef>
        <a:buFont typeface="Arial" panose="020B0604020202020204" pitchFamily="34" charset="0"/>
        <a:buChar char="•"/>
        <a:defRPr sz="9600" kern="1200">
          <a:solidFill>
            <a:schemeClr val="tx1"/>
          </a:solidFill>
          <a:latin typeface="+mn-lt"/>
          <a:ea typeface="+mn-ea"/>
          <a:cs typeface="+mn-cs"/>
        </a:defRPr>
      </a:lvl2pPr>
      <a:lvl3pPr marL="4572000" indent="-914400" algn="l" defTabSz="3657600" rtl="0" eaLnBrk="1" latinLnBrk="0" hangingPunct="1">
        <a:lnSpc>
          <a:spcPct val="90000"/>
        </a:lnSpc>
        <a:spcBef>
          <a:spcPts val="2000"/>
        </a:spcBef>
        <a:buFont typeface="Arial" panose="020B0604020202020204" pitchFamily="34" charset="0"/>
        <a:buChar char="•"/>
        <a:defRPr sz="8000" kern="1200">
          <a:solidFill>
            <a:schemeClr val="tx1"/>
          </a:solidFill>
          <a:latin typeface="+mn-lt"/>
          <a:ea typeface="+mn-ea"/>
          <a:cs typeface="+mn-cs"/>
        </a:defRPr>
      </a:lvl3pPr>
      <a:lvl4pPr marL="6400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4pPr>
      <a:lvl5pPr marL="82296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5pPr>
      <a:lvl6pPr marL="100584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6pPr>
      <a:lvl7pPr marL="118872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7pPr>
      <a:lvl8pPr marL="137160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8pPr>
      <a:lvl9pPr marL="15544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9pPr>
    </p:bodyStyle>
    <p:otherStyle>
      <a:defPPr>
        <a:defRPr lang="en-US"/>
      </a:defPPr>
      <a:lvl1pPr marL="0" algn="l" defTabSz="3657600" rtl="0" eaLnBrk="1" latinLnBrk="0" hangingPunct="1">
        <a:defRPr sz="7200" kern="1200">
          <a:solidFill>
            <a:schemeClr val="tx1"/>
          </a:solidFill>
          <a:latin typeface="+mn-lt"/>
          <a:ea typeface="+mn-ea"/>
          <a:cs typeface="+mn-cs"/>
        </a:defRPr>
      </a:lvl1pPr>
      <a:lvl2pPr marL="1828800" algn="l" defTabSz="3657600" rtl="0" eaLnBrk="1" latinLnBrk="0" hangingPunct="1">
        <a:defRPr sz="7200" kern="1200">
          <a:solidFill>
            <a:schemeClr val="tx1"/>
          </a:solidFill>
          <a:latin typeface="+mn-lt"/>
          <a:ea typeface="+mn-ea"/>
          <a:cs typeface="+mn-cs"/>
        </a:defRPr>
      </a:lvl2pPr>
      <a:lvl3pPr marL="3657600" algn="l" defTabSz="3657600" rtl="0" eaLnBrk="1" latinLnBrk="0" hangingPunct="1">
        <a:defRPr sz="7200" kern="1200">
          <a:solidFill>
            <a:schemeClr val="tx1"/>
          </a:solidFill>
          <a:latin typeface="+mn-lt"/>
          <a:ea typeface="+mn-ea"/>
          <a:cs typeface="+mn-cs"/>
        </a:defRPr>
      </a:lvl3pPr>
      <a:lvl4pPr marL="5486400" algn="l" defTabSz="3657600" rtl="0" eaLnBrk="1" latinLnBrk="0" hangingPunct="1">
        <a:defRPr sz="7200" kern="1200">
          <a:solidFill>
            <a:schemeClr val="tx1"/>
          </a:solidFill>
          <a:latin typeface="+mn-lt"/>
          <a:ea typeface="+mn-ea"/>
          <a:cs typeface="+mn-cs"/>
        </a:defRPr>
      </a:lvl4pPr>
      <a:lvl5pPr marL="7315200" algn="l" defTabSz="3657600" rtl="0" eaLnBrk="1" latinLnBrk="0" hangingPunct="1">
        <a:defRPr sz="7200" kern="1200">
          <a:solidFill>
            <a:schemeClr val="tx1"/>
          </a:solidFill>
          <a:latin typeface="+mn-lt"/>
          <a:ea typeface="+mn-ea"/>
          <a:cs typeface="+mn-cs"/>
        </a:defRPr>
      </a:lvl5pPr>
      <a:lvl6pPr marL="9144000" algn="l" defTabSz="3657600" rtl="0" eaLnBrk="1" latinLnBrk="0" hangingPunct="1">
        <a:defRPr sz="7200" kern="1200">
          <a:solidFill>
            <a:schemeClr val="tx1"/>
          </a:solidFill>
          <a:latin typeface="+mn-lt"/>
          <a:ea typeface="+mn-ea"/>
          <a:cs typeface="+mn-cs"/>
        </a:defRPr>
      </a:lvl6pPr>
      <a:lvl7pPr marL="10972800" algn="l" defTabSz="3657600" rtl="0" eaLnBrk="1" latinLnBrk="0" hangingPunct="1">
        <a:defRPr sz="7200" kern="1200">
          <a:solidFill>
            <a:schemeClr val="tx1"/>
          </a:solidFill>
          <a:latin typeface="+mn-lt"/>
          <a:ea typeface="+mn-ea"/>
          <a:cs typeface="+mn-cs"/>
        </a:defRPr>
      </a:lvl7pPr>
      <a:lvl8pPr marL="12801600" algn="l" defTabSz="3657600" rtl="0" eaLnBrk="1" latinLnBrk="0" hangingPunct="1">
        <a:defRPr sz="7200" kern="1200">
          <a:solidFill>
            <a:schemeClr val="tx1"/>
          </a:solidFill>
          <a:latin typeface="+mn-lt"/>
          <a:ea typeface="+mn-ea"/>
          <a:cs typeface="+mn-cs"/>
        </a:defRPr>
      </a:lvl8pPr>
      <a:lvl9pPr marL="14630400" algn="l" defTabSz="3657600" rtl="0" eaLnBrk="1" latinLnBrk="0" hangingPunct="1">
        <a:defRPr sz="7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jpg"/><Relationship Id="rId13" Type="http://schemas.openxmlformats.org/officeDocument/2006/relationships/image" Target="../media/image8.png"/><Relationship Id="rId18" Type="http://schemas.openxmlformats.org/officeDocument/2006/relationships/image" Target="../media/image13.png"/><Relationship Id="rId3" Type="http://schemas.openxmlformats.org/officeDocument/2006/relationships/hyperlink" Target="https://github.com/thatbrguy/Multilabel-Classification" TargetMode="External"/><Relationship Id="rId21" Type="http://schemas.openxmlformats.org/officeDocument/2006/relationships/chart" Target="../charts/chart1.xml"/><Relationship Id="rId7" Type="http://schemas.openxmlformats.org/officeDocument/2006/relationships/image" Target="../media/image2.png"/><Relationship Id="rId12" Type="http://schemas.openxmlformats.org/officeDocument/2006/relationships/image" Target="../media/image7.png"/><Relationship Id="rId17" Type="http://schemas.openxmlformats.org/officeDocument/2006/relationships/image" Target="../media/image12.png"/><Relationship Id="rId2" Type="http://schemas.openxmlformats.org/officeDocument/2006/relationships/notesSlide" Target="../notesSlides/notesSlide1.xml"/><Relationship Id="rId16" Type="http://schemas.openxmlformats.org/officeDocument/2006/relationships/image" Target="../media/image11.png"/><Relationship Id="rId20"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1.png"/><Relationship Id="rId11" Type="http://schemas.openxmlformats.org/officeDocument/2006/relationships/image" Target="../media/image6.jpg"/><Relationship Id="rId5" Type="http://schemas.openxmlformats.org/officeDocument/2006/relationships/hyperlink" Target="https://github.com/Kenneth-ca/holbertonschool-machine_learning/tree/master/supervised_learning/0x09-transfer_learning" TargetMode="External"/><Relationship Id="rId15" Type="http://schemas.openxmlformats.org/officeDocument/2006/relationships/image" Target="../media/image10.png"/><Relationship Id="rId10" Type="http://schemas.openxmlformats.org/officeDocument/2006/relationships/image" Target="../media/image5.png"/><Relationship Id="rId19" Type="http://schemas.openxmlformats.org/officeDocument/2006/relationships/image" Target="../media/image14.png"/><Relationship Id="rId4" Type="http://schemas.openxmlformats.org/officeDocument/2006/relationships/hyperlink" Target="https://vijayabhaskar96.medium.com/tutorial-on-keras-flow-from-dataframe-1fd4493d237c" TargetMode="External"/><Relationship Id="rId9" Type="http://schemas.openxmlformats.org/officeDocument/2006/relationships/image" Target="../media/image4.png"/><Relationship Id="rId14"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50A437C3-FDD4-42EF-AAA0-1D94BE803789}"/>
              </a:ext>
            </a:extLst>
          </p:cNvPr>
          <p:cNvSpPr/>
          <p:nvPr/>
        </p:nvSpPr>
        <p:spPr>
          <a:xfrm>
            <a:off x="1" y="2042627"/>
            <a:ext cx="36576000" cy="25389372"/>
          </a:xfrm>
          <a:prstGeom prst="rect">
            <a:avLst/>
          </a:prstGeom>
          <a:solidFill>
            <a:srgbClr val="EFEC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25" dirty="0">
              <a:latin typeface="Myriad Pro" panose="020B0503030403020204" pitchFamily="34" charset="0"/>
            </a:endParaRPr>
          </a:p>
        </p:txBody>
      </p:sp>
      <p:sp>
        <p:nvSpPr>
          <p:cNvPr id="23" name="Rectangle 22">
            <a:extLst>
              <a:ext uri="{FF2B5EF4-FFF2-40B4-BE49-F238E27FC236}">
                <a16:creationId xmlns:a16="http://schemas.microsoft.com/office/drawing/2014/main" id="{A7F945FE-DF64-4F9B-A388-73A7C9D3C844}"/>
              </a:ext>
            </a:extLst>
          </p:cNvPr>
          <p:cNvSpPr/>
          <p:nvPr/>
        </p:nvSpPr>
        <p:spPr>
          <a:xfrm>
            <a:off x="0" y="1"/>
            <a:ext cx="36576000" cy="2966031"/>
          </a:xfrm>
          <a:prstGeom prst="rect">
            <a:avLst/>
          </a:prstGeom>
          <a:solidFill>
            <a:srgbClr val="3535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25">
              <a:latin typeface="Myriad Pro" panose="020B0503030403020204" pitchFamily="34" charset="0"/>
            </a:endParaRPr>
          </a:p>
        </p:txBody>
      </p:sp>
      <p:sp>
        <p:nvSpPr>
          <p:cNvPr id="5" name="Rectangle 4">
            <a:extLst>
              <a:ext uri="{FF2B5EF4-FFF2-40B4-BE49-F238E27FC236}">
                <a16:creationId xmlns:a16="http://schemas.microsoft.com/office/drawing/2014/main" id="{70DC2AC8-C6A3-4155-BD51-69C5B76A5316}"/>
              </a:ext>
            </a:extLst>
          </p:cNvPr>
          <p:cNvSpPr/>
          <p:nvPr/>
        </p:nvSpPr>
        <p:spPr>
          <a:xfrm>
            <a:off x="2590492" y="254435"/>
            <a:ext cx="33930764" cy="1099660"/>
          </a:xfrm>
          <a:prstGeom prst="rect">
            <a:avLst/>
          </a:prstGeom>
        </p:spPr>
        <p:txBody>
          <a:bodyPr wrap="square">
            <a:spAutoFit/>
          </a:bodyPr>
          <a:lstStyle/>
          <a:p>
            <a:pPr algn="ctr"/>
            <a:r>
              <a:rPr lang="en-US" sz="6546" b="1" kern="0" dirty="0">
                <a:solidFill>
                  <a:schemeClr val="bg1"/>
                </a:solidFill>
                <a:latin typeface="Myriad Pro" panose="020B0503030403020204" pitchFamily="34" charset="0"/>
                <a:ea typeface="Times New Roman" charset="0"/>
                <a:cs typeface="Times New Roman" charset="0"/>
              </a:rPr>
              <a:t>Multi-label Classification on PASCAL VOC 2007 Dataset</a:t>
            </a:r>
          </a:p>
        </p:txBody>
      </p:sp>
      <p:sp>
        <p:nvSpPr>
          <p:cNvPr id="2" name="TextBox 1">
            <a:extLst>
              <a:ext uri="{FF2B5EF4-FFF2-40B4-BE49-F238E27FC236}">
                <a16:creationId xmlns:a16="http://schemas.microsoft.com/office/drawing/2014/main" id="{7E86F73B-90C8-4180-B8D4-90F7A18509D2}"/>
              </a:ext>
            </a:extLst>
          </p:cNvPr>
          <p:cNvSpPr txBox="1"/>
          <p:nvPr/>
        </p:nvSpPr>
        <p:spPr>
          <a:xfrm>
            <a:off x="4840033" y="1632698"/>
            <a:ext cx="26895935" cy="931794"/>
          </a:xfrm>
          <a:prstGeom prst="rect">
            <a:avLst/>
          </a:prstGeom>
          <a:noFill/>
        </p:spPr>
        <p:txBody>
          <a:bodyPr wrap="square" rtlCol="0">
            <a:spAutoFit/>
          </a:bodyPr>
          <a:lstStyle/>
          <a:p>
            <a:pPr algn="ctr"/>
            <a:r>
              <a:rPr lang="en-US" sz="5455" dirty="0">
                <a:solidFill>
                  <a:schemeClr val="bg1"/>
                </a:solidFill>
                <a:latin typeface="Myriad Pro" panose="020B0503030403020204" pitchFamily="34" charset="0"/>
              </a:rPr>
              <a:t>Changcheng Fu</a:t>
            </a:r>
          </a:p>
        </p:txBody>
      </p:sp>
      <p:grpSp>
        <p:nvGrpSpPr>
          <p:cNvPr id="235" name="Group 234">
            <a:extLst>
              <a:ext uri="{FF2B5EF4-FFF2-40B4-BE49-F238E27FC236}">
                <a16:creationId xmlns:a16="http://schemas.microsoft.com/office/drawing/2014/main" id="{02D06680-532E-4F0F-93C1-3FD9D403E1B9}"/>
              </a:ext>
            </a:extLst>
          </p:cNvPr>
          <p:cNvGrpSpPr/>
          <p:nvPr/>
        </p:nvGrpSpPr>
        <p:grpSpPr>
          <a:xfrm>
            <a:off x="461180" y="3460944"/>
            <a:ext cx="35902458" cy="24168635"/>
            <a:chOff x="564676" y="3807038"/>
            <a:chExt cx="39492704" cy="26585499"/>
          </a:xfrm>
        </p:grpSpPr>
        <p:grpSp>
          <p:nvGrpSpPr>
            <p:cNvPr id="234" name="Group 233">
              <a:extLst>
                <a:ext uri="{FF2B5EF4-FFF2-40B4-BE49-F238E27FC236}">
                  <a16:creationId xmlns:a16="http://schemas.microsoft.com/office/drawing/2014/main" id="{A8671E7A-CC61-41D7-86DA-604D48FB4E6B}"/>
                </a:ext>
              </a:extLst>
            </p:cNvPr>
            <p:cNvGrpSpPr/>
            <p:nvPr/>
          </p:nvGrpSpPr>
          <p:grpSpPr>
            <a:xfrm>
              <a:off x="607955" y="3807038"/>
              <a:ext cx="39094701" cy="7051383"/>
              <a:chOff x="607955" y="3807038"/>
              <a:chExt cx="39094701" cy="7051383"/>
            </a:xfrm>
          </p:grpSpPr>
          <p:grpSp>
            <p:nvGrpSpPr>
              <p:cNvPr id="20" name="Group 19">
                <a:extLst>
                  <a:ext uri="{FF2B5EF4-FFF2-40B4-BE49-F238E27FC236}">
                    <a16:creationId xmlns:a16="http://schemas.microsoft.com/office/drawing/2014/main" id="{561AF572-863E-44DC-B6E9-4C1DFBAE0E8F}"/>
                  </a:ext>
                </a:extLst>
              </p:cNvPr>
              <p:cNvGrpSpPr/>
              <p:nvPr/>
            </p:nvGrpSpPr>
            <p:grpSpPr>
              <a:xfrm>
                <a:off x="607955" y="3810239"/>
                <a:ext cx="12761890" cy="7044980"/>
                <a:chOff x="528371" y="3780336"/>
                <a:chExt cx="16235628" cy="7044980"/>
              </a:xfrm>
            </p:grpSpPr>
            <p:sp>
              <p:nvSpPr>
                <p:cNvPr id="46" name="Rectangle 45">
                  <a:extLst>
                    <a:ext uri="{FF2B5EF4-FFF2-40B4-BE49-F238E27FC236}">
                      <a16:creationId xmlns:a16="http://schemas.microsoft.com/office/drawing/2014/main" id="{D5541095-5A62-4AC5-8702-329303BF571D}"/>
                    </a:ext>
                  </a:extLst>
                </p:cNvPr>
                <p:cNvSpPr/>
                <p:nvPr/>
              </p:nvSpPr>
              <p:spPr>
                <a:xfrm>
                  <a:off x="528372" y="3785008"/>
                  <a:ext cx="16235627" cy="7040308"/>
                </a:xfrm>
                <a:prstGeom prst="rect">
                  <a:avLst/>
                </a:prstGeom>
                <a:solidFill>
                  <a:srgbClr val="F9F6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25" dirty="0">
                    <a:solidFill>
                      <a:schemeClr val="bg1"/>
                    </a:solidFill>
                    <a:latin typeface="Myriad Pro" panose="020B0503030403020204" pitchFamily="34" charset="0"/>
                  </a:endParaRPr>
                </a:p>
              </p:txBody>
            </p:sp>
            <p:sp>
              <p:nvSpPr>
                <p:cNvPr id="32" name="Title 1">
                  <a:extLst>
                    <a:ext uri="{FF2B5EF4-FFF2-40B4-BE49-F238E27FC236}">
                      <a16:creationId xmlns:a16="http://schemas.microsoft.com/office/drawing/2014/main" id="{62B7F180-BE66-4621-A55E-204ED1858219}"/>
                    </a:ext>
                  </a:extLst>
                </p:cNvPr>
                <p:cNvSpPr txBox="1">
                  <a:spLocks/>
                </p:cNvSpPr>
                <p:nvPr/>
              </p:nvSpPr>
              <p:spPr>
                <a:xfrm>
                  <a:off x="528371" y="3780336"/>
                  <a:ext cx="16235627" cy="959241"/>
                </a:xfrm>
                <a:prstGeom prst="rect">
                  <a:avLst/>
                </a:prstGeom>
                <a:solidFill>
                  <a:srgbClr val="E7312D"/>
                </a:solidFill>
              </p:spPr>
              <p:txBody>
                <a:bodyPr anchor="ctr" anchorCtr="0"/>
                <a:lstStyle>
                  <a:lvl1pPr algn="l" defTabSz="1604681" rtl="0" eaLnBrk="1" latinLnBrk="0" hangingPunct="1">
                    <a:lnSpc>
                      <a:spcPct val="90000"/>
                    </a:lnSpc>
                    <a:spcBef>
                      <a:spcPct val="0"/>
                    </a:spcBef>
                    <a:buNone/>
                    <a:defRPr sz="7722" kern="1200">
                      <a:solidFill>
                        <a:schemeClr val="tx1"/>
                      </a:solidFill>
                      <a:latin typeface="+mj-lt"/>
                      <a:ea typeface="+mj-ea"/>
                      <a:cs typeface="+mj-cs"/>
                    </a:defRPr>
                  </a:lvl1pPr>
                </a:lstStyle>
                <a:p>
                  <a:pPr algn="ctr"/>
                  <a:r>
                    <a:rPr lang="en-CA" sz="4364" b="1" dirty="0">
                      <a:solidFill>
                        <a:schemeClr val="bg1"/>
                      </a:solidFill>
                      <a:latin typeface="Myriad Pro" panose="020B0503030403020204" pitchFamily="34" charset="0"/>
                    </a:rPr>
                    <a:t>Motivation</a:t>
                  </a:r>
                </a:p>
              </p:txBody>
            </p:sp>
          </p:grpSp>
          <p:grpSp>
            <p:nvGrpSpPr>
              <p:cNvPr id="13" name="Group 12">
                <a:extLst>
                  <a:ext uri="{FF2B5EF4-FFF2-40B4-BE49-F238E27FC236}">
                    <a16:creationId xmlns:a16="http://schemas.microsoft.com/office/drawing/2014/main" id="{BE64387E-CA23-4EC6-97D8-9B3293C8E080}"/>
                  </a:ext>
                </a:extLst>
              </p:cNvPr>
              <p:cNvGrpSpPr/>
              <p:nvPr/>
            </p:nvGrpSpPr>
            <p:grpSpPr>
              <a:xfrm>
                <a:off x="13599291" y="3810239"/>
                <a:ext cx="13080488" cy="7044980"/>
                <a:chOff x="13500301" y="3780336"/>
                <a:chExt cx="13080488" cy="7044980"/>
              </a:xfrm>
            </p:grpSpPr>
            <p:grpSp>
              <p:nvGrpSpPr>
                <p:cNvPr id="93" name="Group 92">
                  <a:extLst>
                    <a:ext uri="{FF2B5EF4-FFF2-40B4-BE49-F238E27FC236}">
                      <a16:creationId xmlns:a16="http://schemas.microsoft.com/office/drawing/2014/main" id="{F38B3DE2-A0A3-4805-943B-B0A2F36EBB41}"/>
                    </a:ext>
                  </a:extLst>
                </p:cNvPr>
                <p:cNvGrpSpPr/>
                <p:nvPr/>
              </p:nvGrpSpPr>
              <p:grpSpPr>
                <a:xfrm>
                  <a:off x="13500301" y="3780336"/>
                  <a:ext cx="13080488" cy="7044980"/>
                  <a:chOff x="17811102" y="3780336"/>
                  <a:chExt cx="9488352" cy="7044980"/>
                </a:xfrm>
              </p:grpSpPr>
              <p:sp>
                <p:nvSpPr>
                  <p:cNvPr id="326" name="Rectangle 325">
                    <a:extLst>
                      <a:ext uri="{FF2B5EF4-FFF2-40B4-BE49-F238E27FC236}">
                        <a16:creationId xmlns:a16="http://schemas.microsoft.com/office/drawing/2014/main" id="{9B2331AD-DCA8-491C-83E0-99DBF80E46F5}"/>
                      </a:ext>
                    </a:extLst>
                  </p:cNvPr>
                  <p:cNvSpPr/>
                  <p:nvPr/>
                </p:nvSpPr>
                <p:spPr>
                  <a:xfrm>
                    <a:off x="17811102" y="3785008"/>
                    <a:ext cx="9488352" cy="7040308"/>
                  </a:xfrm>
                  <a:prstGeom prst="rect">
                    <a:avLst/>
                  </a:prstGeom>
                  <a:solidFill>
                    <a:srgbClr val="F9F6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25" dirty="0">
                      <a:solidFill>
                        <a:schemeClr val="bg1"/>
                      </a:solidFill>
                      <a:latin typeface="Myriad Pro" panose="020B0503030403020204" pitchFamily="34" charset="0"/>
                    </a:endParaRPr>
                  </a:p>
                </p:txBody>
              </p:sp>
              <p:sp>
                <p:nvSpPr>
                  <p:cNvPr id="327" name="Title 1">
                    <a:extLst>
                      <a:ext uri="{FF2B5EF4-FFF2-40B4-BE49-F238E27FC236}">
                        <a16:creationId xmlns:a16="http://schemas.microsoft.com/office/drawing/2014/main" id="{E4B0E8EC-F106-47EF-8CD5-47ED94FEC168}"/>
                      </a:ext>
                    </a:extLst>
                  </p:cNvPr>
                  <p:cNvSpPr txBox="1">
                    <a:spLocks/>
                  </p:cNvSpPr>
                  <p:nvPr/>
                </p:nvSpPr>
                <p:spPr>
                  <a:xfrm>
                    <a:off x="17811102" y="3780336"/>
                    <a:ext cx="9488352" cy="959241"/>
                  </a:xfrm>
                  <a:prstGeom prst="rect">
                    <a:avLst/>
                  </a:prstGeom>
                  <a:solidFill>
                    <a:srgbClr val="E7312D"/>
                  </a:solidFill>
                </p:spPr>
                <p:txBody>
                  <a:bodyPr anchor="ctr" anchorCtr="0"/>
                  <a:lstStyle>
                    <a:lvl1pPr algn="l" defTabSz="1604681" rtl="0" eaLnBrk="1" latinLnBrk="0" hangingPunct="1">
                      <a:lnSpc>
                        <a:spcPct val="90000"/>
                      </a:lnSpc>
                      <a:spcBef>
                        <a:spcPct val="0"/>
                      </a:spcBef>
                      <a:buNone/>
                      <a:defRPr sz="7722" kern="1200">
                        <a:solidFill>
                          <a:schemeClr val="tx1"/>
                        </a:solidFill>
                        <a:latin typeface="+mj-lt"/>
                        <a:ea typeface="+mj-ea"/>
                        <a:cs typeface="+mj-cs"/>
                      </a:defRPr>
                    </a:lvl1pPr>
                  </a:lstStyle>
                  <a:p>
                    <a:pPr algn="ctr"/>
                    <a:r>
                      <a:rPr lang="en-CA" sz="4364" b="1" dirty="0">
                        <a:solidFill>
                          <a:schemeClr val="bg1"/>
                        </a:solidFill>
                        <a:latin typeface="Myriad Pro" panose="020B0503030403020204" pitchFamily="34" charset="0"/>
                      </a:rPr>
                      <a:t>Define the problem</a:t>
                    </a:r>
                  </a:p>
                </p:txBody>
              </p:sp>
            </p:grpSp>
            <p:sp>
              <p:nvSpPr>
                <p:cNvPr id="212" name="TextBox 211">
                  <a:extLst>
                    <a:ext uri="{FF2B5EF4-FFF2-40B4-BE49-F238E27FC236}">
                      <a16:creationId xmlns:a16="http://schemas.microsoft.com/office/drawing/2014/main" id="{759AC739-EC08-4F69-9A19-E06337F00D37}"/>
                    </a:ext>
                  </a:extLst>
                </p:cNvPr>
                <p:cNvSpPr txBox="1"/>
                <p:nvPr/>
              </p:nvSpPr>
              <p:spPr>
                <a:xfrm>
                  <a:off x="20331052" y="4888649"/>
                  <a:ext cx="5779125" cy="3548048"/>
                </a:xfrm>
                <a:prstGeom prst="rect">
                  <a:avLst/>
                </a:prstGeom>
                <a:noFill/>
              </p:spPr>
              <p:txBody>
                <a:bodyPr wrap="square" rtlCol="0">
                  <a:spAutoFit/>
                </a:bodyPr>
                <a:lstStyle/>
                <a:p>
                  <a:pPr algn="ctr"/>
                  <a:r>
                    <a:rPr lang="en-US" sz="2545" b="1" u="sng" dirty="0">
                      <a:latin typeface="Myriad Pro" panose="020B0503030403020204" pitchFamily="34" charset="0"/>
                    </a:rPr>
                    <a:t>Classification</a:t>
                  </a:r>
                  <a:endParaRPr lang="en-US" sz="2545" u="sng" dirty="0">
                    <a:latin typeface="Myriad Pro" panose="020B0503030403020204" pitchFamily="34" charset="0"/>
                  </a:endParaRPr>
                </a:p>
                <a:p>
                  <a:pPr marL="467596" indent="-467596">
                    <a:buFont typeface="+mj-lt"/>
                    <a:buAutoNum type="arabicPeriod"/>
                  </a:pPr>
                  <a:endParaRPr lang="en-US" sz="2545" dirty="0">
                    <a:latin typeface="Myriad Pro" panose="020B0503030403020204" pitchFamily="34" charset="0"/>
                  </a:endParaRPr>
                </a:p>
                <a:p>
                  <a:pPr marL="467596" indent="-467596">
                    <a:buFont typeface="+mj-lt"/>
                    <a:buAutoNum type="arabicPeriod"/>
                  </a:pPr>
                  <a:r>
                    <a:rPr lang="en-US" sz="2545" dirty="0">
                      <a:latin typeface="Myriad Pro" panose="020B0503030403020204" pitchFamily="34" charset="0"/>
                    </a:rPr>
                    <a:t>Classify and predict labels for images.</a:t>
                  </a:r>
                </a:p>
                <a:p>
                  <a:pPr marL="467596" indent="-467596">
                    <a:buFont typeface="+mj-lt"/>
                    <a:buAutoNum type="arabicPeriod"/>
                  </a:pPr>
                  <a:r>
                    <a:rPr lang="en-US" sz="2545" dirty="0">
                      <a:latin typeface="Myriad Pro" panose="020B0503030403020204" pitchFamily="34" charset="0"/>
                    </a:rPr>
                    <a:t>Can be consistently defined for each categories and output multiple features for images if possible.</a:t>
                  </a:r>
                  <a:endParaRPr lang="en-US" sz="2545" b="1" dirty="0">
                    <a:latin typeface="Myriad Pro" panose="020B0503030403020204" pitchFamily="34" charset="0"/>
                  </a:endParaRPr>
                </a:p>
              </p:txBody>
            </p:sp>
            <p:sp>
              <p:nvSpPr>
                <p:cNvPr id="216" name="TextBox 215">
                  <a:extLst>
                    <a:ext uri="{FF2B5EF4-FFF2-40B4-BE49-F238E27FC236}">
                      <a16:creationId xmlns:a16="http://schemas.microsoft.com/office/drawing/2014/main" id="{759AC739-EC08-4F69-9A19-E06337F00D37}"/>
                    </a:ext>
                  </a:extLst>
                </p:cNvPr>
                <p:cNvSpPr txBox="1"/>
                <p:nvPr/>
              </p:nvSpPr>
              <p:spPr>
                <a:xfrm>
                  <a:off x="13729359" y="4890944"/>
                  <a:ext cx="6369258" cy="4840479"/>
                </a:xfrm>
                <a:prstGeom prst="rect">
                  <a:avLst/>
                </a:prstGeom>
                <a:noFill/>
              </p:spPr>
              <p:txBody>
                <a:bodyPr wrap="square" rtlCol="0">
                  <a:spAutoFit/>
                </a:bodyPr>
                <a:lstStyle/>
                <a:p>
                  <a:pPr algn="ctr"/>
                  <a:r>
                    <a:rPr lang="en-US" sz="2545" b="1" u="sng" dirty="0">
                      <a:latin typeface="Myriad Pro" panose="020B0503030403020204" pitchFamily="34" charset="0"/>
                    </a:rPr>
                    <a:t>Data processing</a:t>
                  </a:r>
                  <a:endParaRPr lang="en-US" sz="2545" u="sng" dirty="0">
                    <a:latin typeface="Myriad Pro" panose="020B0503030403020204" pitchFamily="34" charset="0"/>
                  </a:endParaRPr>
                </a:p>
                <a:p>
                  <a:pPr marL="467596" indent="-467596">
                    <a:buFont typeface="+mj-lt"/>
                    <a:buAutoNum type="arabicPeriod"/>
                  </a:pPr>
                  <a:endParaRPr lang="en-US" sz="2545" dirty="0">
                    <a:latin typeface="Myriad Pro" panose="020B0503030403020204" pitchFamily="34" charset="0"/>
                  </a:endParaRPr>
                </a:p>
                <a:p>
                  <a:pPr marL="467596" indent="-467596">
                    <a:buFont typeface="+mj-lt"/>
                    <a:buAutoNum type="arabicPeriod"/>
                  </a:pPr>
                  <a:r>
                    <a:rPr lang="en-US" sz="2545" dirty="0">
                      <a:latin typeface="Myriad Pro" panose="020B0503030403020204" pitchFamily="34" charset="0"/>
                    </a:rPr>
                    <a:t>Utilize the PASCAL VOC 2007 and convert the dataset for specific multi-label classification task</a:t>
                  </a:r>
                </a:p>
                <a:p>
                  <a:pPr marL="467596" indent="-467596">
                    <a:buFont typeface="+mj-lt"/>
                    <a:buAutoNum type="arabicPeriod"/>
                  </a:pPr>
                  <a:r>
                    <a:rPr lang="en-US" sz="2545" dirty="0">
                      <a:latin typeface="Myriad Pro" panose="020B0503030403020204" pitchFamily="34" charset="0"/>
                    </a:rPr>
                    <a:t>Link Images with Annotations and Classes file in order to make useful inputs as data generator so that our model can learn with logic.</a:t>
                  </a:r>
                </a:p>
                <a:p>
                  <a:pPr marL="467596" indent="-467596">
                    <a:buFont typeface="+mj-lt"/>
                    <a:buAutoNum type="arabicPeriod"/>
                  </a:pPr>
                  <a:r>
                    <a:rPr lang="en-US" sz="2545" dirty="0">
                      <a:latin typeface="Myriad Pro" panose="020B0503030403020204" pitchFamily="34" charset="0"/>
                    </a:rPr>
                    <a:t>Split input data as train/</a:t>
                  </a:r>
                  <a:r>
                    <a:rPr lang="en-US" sz="2545" dirty="0" err="1">
                      <a:latin typeface="Myriad Pro" panose="020B0503030403020204" pitchFamily="34" charset="0"/>
                    </a:rPr>
                    <a:t>val</a:t>
                  </a:r>
                  <a:r>
                    <a:rPr lang="en-US" sz="2545" dirty="0">
                      <a:latin typeface="Myriad Pro" panose="020B0503030403020204" pitchFamily="34" charset="0"/>
                    </a:rPr>
                    <a:t> to prevent overfitting.</a:t>
                  </a:r>
                </a:p>
              </p:txBody>
            </p:sp>
          </p:grpSp>
          <p:grpSp>
            <p:nvGrpSpPr>
              <p:cNvPr id="15" name="Group 14">
                <a:extLst>
                  <a:ext uri="{FF2B5EF4-FFF2-40B4-BE49-F238E27FC236}">
                    <a16:creationId xmlns:a16="http://schemas.microsoft.com/office/drawing/2014/main" id="{DA8A223A-6F41-4106-B561-4B2B68E5632D}"/>
                  </a:ext>
                </a:extLst>
              </p:cNvPr>
              <p:cNvGrpSpPr/>
              <p:nvPr/>
            </p:nvGrpSpPr>
            <p:grpSpPr>
              <a:xfrm>
                <a:off x="26909225" y="3807038"/>
                <a:ext cx="12793431" cy="7051383"/>
                <a:chOff x="26909227" y="3773932"/>
                <a:chExt cx="12793431" cy="7051383"/>
              </a:xfrm>
            </p:grpSpPr>
            <p:grpSp>
              <p:nvGrpSpPr>
                <p:cNvPr id="97" name="Group 96">
                  <a:extLst>
                    <a:ext uri="{FF2B5EF4-FFF2-40B4-BE49-F238E27FC236}">
                      <a16:creationId xmlns:a16="http://schemas.microsoft.com/office/drawing/2014/main" id="{C5FB14EE-70FA-4E93-B0B1-896C316EC117}"/>
                    </a:ext>
                  </a:extLst>
                </p:cNvPr>
                <p:cNvGrpSpPr/>
                <p:nvPr/>
              </p:nvGrpSpPr>
              <p:grpSpPr>
                <a:xfrm>
                  <a:off x="26909227" y="3773932"/>
                  <a:ext cx="12793431" cy="7051383"/>
                  <a:chOff x="27634435" y="3773932"/>
                  <a:chExt cx="12068222" cy="7051383"/>
                </a:xfrm>
              </p:grpSpPr>
              <p:sp>
                <p:nvSpPr>
                  <p:cNvPr id="370" name="Rectangle 369">
                    <a:extLst>
                      <a:ext uri="{FF2B5EF4-FFF2-40B4-BE49-F238E27FC236}">
                        <a16:creationId xmlns:a16="http://schemas.microsoft.com/office/drawing/2014/main" id="{8E0602D7-3FAD-4DDB-8FD8-5B9A523D9CA2}"/>
                      </a:ext>
                    </a:extLst>
                  </p:cNvPr>
                  <p:cNvSpPr/>
                  <p:nvPr/>
                </p:nvSpPr>
                <p:spPr>
                  <a:xfrm>
                    <a:off x="27634436" y="3780336"/>
                    <a:ext cx="12068221" cy="7044979"/>
                  </a:xfrm>
                  <a:prstGeom prst="rect">
                    <a:avLst/>
                  </a:prstGeom>
                  <a:solidFill>
                    <a:srgbClr val="F9F6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25" dirty="0">
                      <a:solidFill>
                        <a:schemeClr val="bg1"/>
                      </a:solidFill>
                      <a:latin typeface="Myriad Pro" panose="020B0503030403020204" pitchFamily="34" charset="0"/>
                    </a:endParaRPr>
                  </a:p>
                </p:txBody>
              </p:sp>
              <p:sp>
                <p:nvSpPr>
                  <p:cNvPr id="371" name="Title 1">
                    <a:extLst>
                      <a:ext uri="{FF2B5EF4-FFF2-40B4-BE49-F238E27FC236}">
                        <a16:creationId xmlns:a16="http://schemas.microsoft.com/office/drawing/2014/main" id="{606F1E0F-32C3-4D92-9416-077B326E39D3}"/>
                      </a:ext>
                    </a:extLst>
                  </p:cNvPr>
                  <p:cNvSpPr txBox="1">
                    <a:spLocks/>
                  </p:cNvSpPr>
                  <p:nvPr/>
                </p:nvSpPr>
                <p:spPr>
                  <a:xfrm>
                    <a:off x="27634435" y="3773932"/>
                    <a:ext cx="12068221" cy="959241"/>
                  </a:xfrm>
                  <a:prstGeom prst="rect">
                    <a:avLst/>
                  </a:prstGeom>
                  <a:solidFill>
                    <a:srgbClr val="E7312D"/>
                  </a:solidFill>
                </p:spPr>
                <p:txBody>
                  <a:bodyPr anchor="ctr" anchorCtr="0"/>
                  <a:lstStyle>
                    <a:lvl1pPr algn="l" defTabSz="1604681" rtl="0" eaLnBrk="1" latinLnBrk="0" hangingPunct="1">
                      <a:lnSpc>
                        <a:spcPct val="90000"/>
                      </a:lnSpc>
                      <a:spcBef>
                        <a:spcPct val="0"/>
                      </a:spcBef>
                      <a:buNone/>
                      <a:defRPr sz="7722" kern="1200">
                        <a:solidFill>
                          <a:schemeClr val="tx1"/>
                        </a:solidFill>
                        <a:latin typeface="+mj-lt"/>
                        <a:ea typeface="+mj-ea"/>
                        <a:cs typeface="+mj-cs"/>
                      </a:defRPr>
                    </a:lvl1pPr>
                  </a:lstStyle>
                  <a:p>
                    <a:pPr algn="ctr"/>
                    <a:r>
                      <a:rPr lang="en-CA" sz="4364" b="1" dirty="0">
                        <a:solidFill>
                          <a:schemeClr val="bg1"/>
                        </a:solidFill>
                        <a:latin typeface="Myriad Pro" panose="020B0503030403020204" pitchFamily="34" charset="0"/>
                      </a:rPr>
                      <a:t>Goal</a:t>
                    </a:r>
                  </a:p>
                </p:txBody>
              </p:sp>
            </p:grpSp>
            <p:sp>
              <p:nvSpPr>
                <p:cNvPr id="220" name="TextBox 219">
                  <a:extLst>
                    <a:ext uri="{FF2B5EF4-FFF2-40B4-BE49-F238E27FC236}">
                      <a16:creationId xmlns:a16="http://schemas.microsoft.com/office/drawing/2014/main" id="{759AC739-EC08-4F69-9A19-E06337F00D37}"/>
                    </a:ext>
                  </a:extLst>
                </p:cNvPr>
                <p:cNvSpPr txBox="1"/>
                <p:nvPr/>
              </p:nvSpPr>
              <p:spPr>
                <a:xfrm>
                  <a:off x="27200264" y="4888649"/>
                  <a:ext cx="12225775" cy="2255617"/>
                </a:xfrm>
                <a:prstGeom prst="rect">
                  <a:avLst/>
                </a:prstGeom>
                <a:noFill/>
              </p:spPr>
              <p:txBody>
                <a:bodyPr wrap="square" rtlCol="0">
                  <a:spAutoFit/>
                </a:bodyPr>
                <a:lstStyle/>
                <a:p>
                  <a:pPr algn="ctr"/>
                  <a:r>
                    <a:rPr lang="en-US" sz="2545" b="1" u="sng" dirty="0">
                      <a:latin typeface="Myriad Pro" panose="020B0503030403020204" pitchFamily="34" charset="0"/>
                    </a:rPr>
                    <a:t>State Goals</a:t>
                  </a:r>
                  <a:endParaRPr lang="en-US" sz="2545" dirty="0">
                    <a:latin typeface="Myriad Pro" panose="020B0503030403020204" pitchFamily="34" charset="0"/>
                  </a:endParaRPr>
                </a:p>
                <a:p>
                  <a:endParaRPr lang="en-US" sz="2545" dirty="0">
                    <a:latin typeface="Myriad Pro" panose="020B0503030403020204" pitchFamily="34" charset="0"/>
                  </a:endParaRPr>
                </a:p>
                <a:p>
                  <a:pPr marL="467596" indent="-467596">
                    <a:buFont typeface="+mj-lt"/>
                    <a:buAutoNum type="arabicPeriod"/>
                  </a:pPr>
                  <a:r>
                    <a:rPr lang="en-US" sz="2545" dirty="0">
                      <a:latin typeface="Myriad Pro" panose="020B0503030403020204" pitchFamily="34" charset="0"/>
                    </a:rPr>
                    <a:t>Able to output prediction for each categories for each images</a:t>
                  </a:r>
                </a:p>
                <a:p>
                  <a:pPr marL="467596" indent="-467596">
                    <a:buFont typeface="+mj-lt"/>
                    <a:buAutoNum type="arabicPeriod"/>
                  </a:pPr>
                  <a:r>
                    <a:rPr lang="en-US" sz="2545" dirty="0">
                      <a:latin typeface="Myriad Pro" panose="020B0503030403020204" pitchFamily="34" charset="0"/>
                    </a:rPr>
                    <a:t>Improve model with transfer-learning and modern architecture to increase accuracy. </a:t>
                  </a:r>
                </a:p>
              </p:txBody>
            </p:sp>
          </p:grpSp>
        </p:grpSp>
        <p:grpSp>
          <p:nvGrpSpPr>
            <p:cNvPr id="227" name="Group 226">
              <a:extLst>
                <a:ext uri="{FF2B5EF4-FFF2-40B4-BE49-F238E27FC236}">
                  <a16:creationId xmlns:a16="http://schemas.microsoft.com/office/drawing/2014/main" id="{36E9A23A-9DF0-49EF-9B30-A089660999E5}"/>
                </a:ext>
              </a:extLst>
            </p:cNvPr>
            <p:cNvGrpSpPr/>
            <p:nvPr/>
          </p:nvGrpSpPr>
          <p:grpSpPr>
            <a:xfrm>
              <a:off x="582048" y="11145815"/>
              <a:ext cx="39120608" cy="7535902"/>
              <a:chOff x="582048" y="11084855"/>
              <a:chExt cx="39120608" cy="7535902"/>
            </a:xfrm>
          </p:grpSpPr>
          <p:grpSp>
            <p:nvGrpSpPr>
              <p:cNvPr id="29" name="Group 28">
                <a:extLst>
                  <a:ext uri="{FF2B5EF4-FFF2-40B4-BE49-F238E27FC236}">
                    <a16:creationId xmlns:a16="http://schemas.microsoft.com/office/drawing/2014/main" id="{A33E8542-A397-4657-AE37-12A9B76367F3}"/>
                  </a:ext>
                </a:extLst>
              </p:cNvPr>
              <p:cNvGrpSpPr/>
              <p:nvPr/>
            </p:nvGrpSpPr>
            <p:grpSpPr>
              <a:xfrm>
                <a:off x="582048" y="11108596"/>
                <a:ext cx="20622098" cy="7488421"/>
                <a:chOff x="528372" y="11796662"/>
                <a:chExt cx="39174286" cy="7974632"/>
              </a:xfrm>
            </p:grpSpPr>
            <p:sp>
              <p:nvSpPr>
                <p:cNvPr id="348" name="Rectangle 347">
                  <a:extLst>
                    <a:ext uri="{FF2B5EF4-FFF2-40B4-BE49-F238E27FC236}">
                      <a16:creationId xmlns:a16="http://schemas.microsoft.com/office/drawing/2014/main" id="{F436EEC6-8265-4E60-B4DA-26A5B39C4333}"/>
                    </a:ext>
                  </a:extLst>
                </p:cNvPr>
                <p:cNvSpPr/>
                <p:nvPr/>
              </p:nvSpPr>
              <p:spPr>
                <a:xfrm>
                  <a:off x="528372" y="11801334"/>
                  <a:ext cx="39174286" cy="7969960"/>
                </a:xfrm>
                <a:prstGeom prst="rect">
                  <a:avLst/>
                </a:prstGeom>
                <a:solidFill>
                  <a:srgbClr val="F9F6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25" dirty="0">
                    <a:solidFill>
                      <a:schemeClr val="bg1"/>
                    </a:solidFill>
                    <a:latin typeface="Myriad Pro" panose="020B0503030403020204" pitchFamily="34" charset="0"/>
                  </a:endParaRPr>
                </a:p>
              </p:txBody>
            </p:sp>
            <p:sp>
              <p:nvSpPr>
                <p:cNvPr id="349" name="Title 1">
                  <a:extLst>
                    <a:ext uri="{FF2B5EF4-FFF2-40B4-BE49-F238E27FC236}">
                      <a16:creationId xmlns:a16="http://schemas.microsoft.com/office/drawing/2014/main" id="{11C58E2D-5B89-48C4-A7C1-6CAE60DE3848}"/>
                    </a:ext>
                  </a:extLst>
                </p:cNvPr>
                <p:cNvSpPr txBox="1">
                  <a:spLocks/>
                </p:cNvSpPr>
                <p:nvPr/>
              </p:nvSpPr>
              <p:spPr>
                <a:xfrm>
                  <a:off x="528372" y="11796662"/>
                  <a:ext cx="39174286" cy="959241"/>
                </a:xfrm>
                <a:prstGeom prst="rect">
                  <a:avLst/>
                </a:prstGeom>
                <a:solidFill>
                  <a:srgbClr val="E7312D"/>
                </a:solidFill>
              </p:spPr>
              <p:txBody>
                <a:bodyPr anchor="ctr" anchorCtr="0"/>
                <a:lstStyle>
                  <a:lvl1pPr algn="l" defTabSz="1604681" rtl="0" eaLnBrk="1" latinLnBrk="0" hangingPunct="1">
                    <a:lnSpc>
                      <a:spcPct val="90000"/>
                    </a:lnSpc>
                    <a:spcBef>
                      <a:spcPct val="0"/>
                    </a:spcBef>
                    <a:buNone/>
                    <a:defRPr sz="7722" kern="1200">
                      <a:solidFill>
                        <a:schemeClr val="tx1"/>
                      </a:solidFill>
                      <a:latin typeface="+mj-lt"/>
                      <a:ea typeface="+mj-ea"/>
                      <a:cs typeface="+mj-cs"/>
                    </a:defRPr>
                  </a:lvl1pPr>
                </a:lstStyle>
                <a:p>
                  <a:pPr algn="ctr"/>
                  <a:r>
                    <a:rPr lang="en-CA" sz="4364" b="1" dirty="0">
                      <a:solidFill>
                        <a:schemeClr val="bg1"/>
                      </a:solidFill>
                      <a:latin typeface="Myriad Pro" panose="020B0503030403020204" pitchFamily="34" charset="0"/>
                    </a:rPr>
                    <a:t>Project Overview and Solution</a:t>
                  </a:r>
                </a:p>
              </p:txBody>
            </p:sp>
          </p:grpSp>
          <p:grpSp>
            <p:nvGrpSpPr>
              <p:cNvPr id="221" name="Group 220">
                <a:extLst>
                  <a:ext uri="{FF2B5EF4-FFF2-40B4-BE49-F238E27FC236}">
                    <a16:creationId xmlns:a16="http://schemas.microsoft.com/office/drawing/2014/main" id="{A33E8542-A397-4657-AE37-12A9B76367F3}"/>
                  </a:ext>
                </a:extLst>
              </p:cNvPr>
              <p:cNvGrpSpPr/>
              <p:nvPr/>
            </p:nvGrpSpPr>
            <p:grpSpPr>
              <a:xfrm>
                <a:off x="21403752" y="11084855"/>
                <a:ext cx="18298904" cy="7535902"/>
                <a:chOff x="528372" y="11796662"/>
                <a:chExt cx="39174286" cy="7974632"/>
              </a:xfrm>
            </p:grpSpPr>
            <p:sp>
              <p:nvSpPr>
                <p:cNvPr id="222" name="Rectangle 221">
                  <a:extLst>
                    <a:ext uri="{FF2B5EF4-FFF2-40B4-BE49-F238E27FC236}">
                      <a16:creationId xmlns:a16="http://schemas.microsoft.com/office/drawing/2014/main" id="{F436EEC6-8265-4E60-B4DA-26A5B39C4333}"/>
                    </a:ext>
                  </a:extLst>
                </p:cNvPr>
                <p:cNvSpPr/>
                <p:nvPr/>
              </p:nvSpPr>
              <p:spPr>
                <a:xfrm>
                  <a:off x="528372" y="11801334"/>
                  <a:ext cx="39174286" cy="7969960"/>
                </a:xfrm>
                <a:prstGeom prst="rect">
                  <a:avLst/>
                </a:prstGeom>
                <a:solidFill>
                  <a:srgbClr val="F9F6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25" dirty="0">
                    <a:solidFill>
                      <a:schemeClr val="bg1"/>
                    </a:solidFill>
                    <a:latin typeface="Myriad Pro" panose="020B0503030403020204" pitchFamily="34" charset="0"/>
                  </a:endParaRPr>
                </a:p>
              </p:txBody>
            </p:sp>
            <p:sp>
              <p:nvSpPr>
                <p:cNvPr id="223" name="Title 1">
                  <a:extLst>
                    <a:ext uri="{FF2B5EF4-FFF2-40B4-BE49-F238E27FC236}">
                      <a16:creationId xmlns:a16="http://schemas.microsoft.com/office/drawing/2014/main" id="{11C58E2D-5B89-48C4-A7C1-6CAE60DE3848}"/>
                    </a:ext>
                  </a:extLst>
                </p:cNvPr>
                <p:cNvSpPr txBox="1">
                  <a:spLocks/>
                </p:cNvSpPr>
                <p:nvPr/>
              </p:nvSpPr>
              <p:spPr>
                <a:xfrm>
                  <a:off x="528372" y="11796662"/>
                  <a:ext cx="39174286" cy="959241"/>
                </a:xfrm>
                <a:prstGeom prst="rect">
                  <a:avLst/>
                </a:prstGeom>
                <a:solidFill>
                  <a:srgbClr val="E7312D"/>
                </a:solidFill>
              </p:spPr>
              <p:txBody>
                <a:bodyPr anchor="ctr" anchorCtr="0"/>
                <a:lstStyle>
                  <a:lvl1pPr algn="l" defTabSz="1604681" rtl="0" eaLnBrk="1" latinLnBrk="0" hangingPunct="1">
                    <a:lnSpc>
                      <a:spcPct val="90000"/>
                    </a:lnSpc>
                    <a:spcBef>
                      <a:spcPct val="0"/>
                    </a:spcBef>
                    <a:buNone/>
                    <a:defRPr sz="7722" kern="1200">
                      <a:solidFill>
                        <a:schemeClr val="tx1"/>
                      </a:solidFill>
                      <a:latin typeface="+mj-lt"/>
                      <a:ea typeface="+mj-ea"/>
                      <a:cs typeface="+mj-cs"/>
                    </a:defRPr>
                  </a:lvl1pPr>
                </a:lstStyle>
                <a:p>
                  <a:pPr algn="ctr"/>
                  <a:r>
                    <a:rPr lang="en-CA" sz="4364" b="1" dirty="0">
                      <a:solidFill>
                        <a:schemeClr val="bg1"/>
                      </a:solidFill>
                      <a:latin typeface="Myriad Pro" panose="020B0503030403020204" pitchFamily="34" charset="0"/>
                    </a:rPr>
                    <a:t>Model Architecture and loss function </a:t>
                  </a:r>
                </a:p>
              </p:txBody>
            </p:sp>
          </p:grpSp>
        </p:grpSp>
        <p:grpSp>
          <p:nvGrpSpPr>
            <p:cNvPr id="226" name="Group 225">
              <a:extLst>
                <a:ext uri="{FF2B5EF4-FFF2-40B4-BE49-F238E27FC236}">
                  <a16:creationId xmlns:a16="http://schemas.microsoft.com/office/drawing/2014/main" id="{F7715A47-70DA-42DA-9359-3E594E0F3D10}"/>
                </a:ext>
              </a:extLst>
            </p:cNvPr>
            <p:cNvGrpSpPr/>
            <p:nvPr/>
          </p:nvGrpSpPr>
          <p:grpSpPr>
            <a:xfrm>
              <a:off x="564676" y="18863034"/>
              <a:ext cx="39492704" cy="8610069"/>
              <a:chOff x="564676" y="18771594"/>
              <a:chExt cx="39492704" cy="8610069"/>
            </a:xfrm>
          </p:grpSpPr>
          <p:grpSp>
            <p:nvGrpSpPr>
              <p:cNvPr id="353" name="Group 352">
                <a:extLst>
                  <a:ext uri="{FF2B5EF4-FFF2-40B4-BE49-F238E27FC236}">
                    <a16:creationId xmlns:a16="http://schemas.microsoft.com/office/drawing/2014/main" id="{87690A7A-1C8C-41B5-A539-E20090549700}"/>
                  </a:ext>
                </a:extLst>
              </p:cNvPr>
              <p:cNvGrpSpPr/>
              <p:nvPr/>
            </p:nvGrpSpPr>
            <p:grpSpPr>
              <a:xfrm>
                <a:off x="564676" y="18777258"/>
                <a:ext cx="17165226" cy="8604405"/>
                <a:chOff x="446420" y="11895593"/>
                <a:chExt cx="29230204" cy="7144777"/>
              </a:xfrm>
            </p:grpSpPr>
            <p:sp>
              <p:nvSpPr>
                <p:cNvPr id="354" name="Rectangle 353">
                  <a:extLst>
                    <a:ext uri="{FF2B5EF4-FFF2-40B4-BE49-F238E27FC236}">
                      <a16:creationId xmlns:a16="http://schemas.microsoft.com/office/drawing/2014/main" id="{5B38BC69-F76E-49CC-A8E0-D28BAB158A45}"/>
                    </a:ext>
                  </a:extLst>
                </p:cNvPr>
                <p:cNvSpPr/>
                <p:nvPr/>
              </p:nvSpPr>
              <p:spPr>
                <a:xfrm>
                  <a:off x="477296" y="12000062"/>
                  <a:ext cx="29199328" cy="7040308"/>
                </a:xfrm>
                <a:prstGeom prst="rect">
                  <a:avLst/>
                </a:prstGeom>
                <a:solidFill>
                  <a:srgbClr val="F9F6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25" dirty="0">
                    <a:solidFill>
                      <a:schemeClr val="bg1"/>
                    </a:solidFill>
                    <a:latin typeface="Myriad Pro" panose="020B0503030403020204" pitchFamily="34" charset="0"/>
                  </a:endParaRPr>
                </a:p>
              </p:txBody>
            </p:sp>
            <p:sp>
              <p:nvSpPr>
                <p:cNvPr id="355" name="Title 1">
                  <a:extLst>
                    <a:ext uri="{FF2B5EF4-FFF2-40B4-BE49-F238E27FC236}">
                      <a16:creationId xmlns:a16="http://schemas.microsoft.com/office/drawing/2014/main" id="{B362E064-4CC1-4A7C-9CA5-B46EBE5A1B0F}"/>
                    </a:ext>
                  </a:extLst>
                </p:cNvPr>
                <p:cNvSpPr txBox="1">
                  <a:spLocks/>
                </p:cNvSpPr>
                <p:nvPr/>
              </p:nvSpPr>
              <p:spPr>
                <a:xfrm>
                  <a:off x="446420" y="11895593"/>
                  <a:ext cx="29230204" cy="974462"/>
                </a:xfrm>
                <a:prstGeom prst="rect">
                  <a:avLst/>
                </a:prstGeom>
                <a:solidFill>
                  <a:srgbClr val="E7312D"/>
                </a:solidFill>
              </p:spPr>
              <p:txBody>
                <a:bodyPr anchor="ctr" anchorCtr="0"/>
                <a:lstStyle>
                  <a:lvl1pPr algn="l" defTabSz="1604681" rtl="0" eaLnBrk="1" latinLnBrk="0" hangingPunct="1">
                    <a:lnSpc>
                      <a:spcPct val="90000"/>
                    </a:lnSpc>
                    <a:spcBef>
                      <a:spcPct val="0"/>
                    </a:spcBef>
                    <a:buNone/>
                    <a:defRPr sz="7722" kern="1200">
                      <a:solidFill>
                        <a:schemeClr val="tx1"/>
                      </a:solidFill>
                      <a:latin typeface="+mj-lt"/>
                      <a:ea typeface="+mj-ea"/>
                      <a:cs typeface="+mj-cs"/>
                    </a:defRPr>
                  </a:lvl1pPr>
                </a:lstStyle>
                <a:p>
                  <a:pPr algn="ctr"/>
                  <a:r>
                    <a:rPr lang="en-CA" sz="4364" b="1" dirty="0">
                      <a:solidFill>
                        <a:schemeClr val="bg1"/>
                      </a:solidFill>
                      <a:latin typeface="Myriad Pro" panose="020B0503030403020204" pitchFamily="34" charset="0"/>
                    </a:rPr>
                    <a:t>Results with Accuracy</a:t>
                  </a:r>
                </a:p>
              </p:txBody>
            </p:sp>
          </p:grpSp>
          <p:grpSp>
            <p:nvGrpSpPr>
              <p:cNvPr id="28" name="Group 27">
                <a:extLst>
                  <a:ext uri="{FF2B5EF4-FFF2-40B4-BE49-F238E27FC236}">
                    <a16:creationId xmlns:a16="http://schemas.microsoft.com/office/drawing/2014/main" id="{22F0D267-F2FB-4B71-81C1-E15D0B14DF8A}"/>
                  </a:ext>
                </a:extLst>
              </p:cNvPr>
              <p:cNvGrpSpPr/>
              <p:nvPr/>
            </p:nvGrpSpPr>
            <p:grpSpPr>
              <a:xfrm>
                <a:off x="18066492" y="18771594"/>
                <a:ext cx="21990888" cy="8541002"/>
                <a:chOff x="17901916" y="18804118"/>
                <a:chExt cx="21990888" cy="8541002"/>
              </a:xfrm>
            </p:grpSpPr>
            <p:grpSp>
              <p:nvGrpSpPr>
                <p:cNvPr id="350" name="Group 349">
                  <a:extLst>
                    <a:ext uri="{FF2B5EF4-FFF2-40B4-BE49-F238E27FC236}">
                      <a16:creationId xmlns:a16="http://schemas.microsoft.com/office/drawing/2014/main" id="{D6545E09-923C-491C-A467-D131844B4D59}"/>
                    </a:ext>
                  </a:extLst>
                </p:cNvPr>
                <p:cNvGrpSpPr/>
                <p:nvPr/>
              </p:nvGrpSpPr>
              <p:grpSpPr>
                <a:xfrm>
                  <a:off x="17901916" y="18804118"/>
                  <a:ext cx="21717188" cy="8541002"/>
                  <a:chOff x="528372" y="11796662"/>
                  <a:chExt cx="39174286" cy="7044980"/>
                </a:xfrm>
              </p:grpSpPr>
              <p:sp>
                <p:nvSpPr>
                  <p:cNvPr id="351" name="Rectangle 350">
                    <a:extLst>
                      <a:ext uri="{FF2B5EF4-FFF2-40B4-BE49-F238E27FC236}">
                        <a16:creationId xmlns:a16="http://schemas.microsoft.com/office/drawing/2014/main" id="{0A2471D0-7C20-44C8-9D39-1BE29C4D5AA8}"/>
                      </a:ext>
                    </a:extLst>
                  </p:cNvPr>
                  <p:cNvSpPr/>
                  <p:nvPr/>
                </p:nvSpPr>
                <p:spPr>
                  <a:xfrm>
                    <a:off x="528372" y="11801334"/>
                    <a:ext cx="39174286" cy="7040308"/>
                  </a:xfrm>
                  <a:prstGeom prst="rect">
                    <a:avLst/>
                  </a:prstGeom>
                  <a:solidFill>
                    <a:srgbClr val="F9F6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25" dirty="0">
                      <a:solidFill>
                        <a:schemeClr val="bg1"/>
                      </a:solidFill>
                      <a:latin typeface="Myriad Pro" panose="020B0503030403020204" pitchFamily="34" charset="0"/>
                    </a:endParaRPr>
                  </a:p>
                </p:txBody>
              </p:sp>
              <p:sp>
                <p:nvSpPr>
                  <p:cNvPr id="352" name="Title 1">
                    <a:extLst>
                      <a:ext uri="{FF2B5EF4-FFF2-40B4-BE49-F238E27FC236}">
                        <a16:creationId xmlns:a16="http://schemas.microsoft.com/office/drawing/2014/main" id="{625DC599-BE49-4C03-8C0E-BD80550F238E}"/>
                      </a:ext>
                    </a:extLst>
                  </p:cNvPr>
                  <p:cNvSpPr txBox="1">
                    <a:spLocks/>
                  </p:cNvSpPr>
                  <p:nvPr/>
                </p:nvSpPr>
                <p:spPr>
                  <a:xfrm>
                    <a:off x="528372" y="11796662"/>
                    <a:ext cx="39174286" cy="959241"/>
                  </a:xfrm>
                  <a:prstGeom prst="rect">
                    <a:avLst/>
                  </a:prstGeom>
                  <a:solidFill>
                    <a:srgbClr val="E7312D"/>
                  </a:solidFill>
                </p:spPr>
                <p:txBody>
                  <a:bodyPr anchor="ctr" anchorCtr="0"/>
                  <a:lstStyle>
                    <a:lvl1pPr algn="l" defTabSz="1604681" rtl="0" eaLnBrk="1" latinLnBrk="0" hangingPunct="1">
                      <a:lnSpc>
                        <a:spcPct val="90000"/>
                      </a:lnSpc>
                      <a:spcBef>
                        <a:spcPct val="0"/>
                      </a:spcBef>
                      <a:buNone/>
                      <a:defRPr sz="7722" kern="1200">
                        <a:solidFill>
                          <a:schemeClr val="tx1"/>
                        </a:solidFill>
                        <a:latin typeface="+mj-lt"/>
                        <a:ea typeface="+mj-ea"/>
                        <a:cs typeface="+mj-cs"/>
                      </a:defRPr>
                    </a:lvl1pPr>
                  </a:lstStyle>
                  <a:p>
                    <a:pPr algn="ctr"/>
                    <a:r>
                      <a:rPr lang="en-CA" sz="4364" b="1" dirty="0">
                        <a:solidFill>
                          <a:schemeClr val="bg1"/>
                        </a:solidFill>
                        <a:latin typeface="Myriad Pro" panose="020B0503030403020204" pitchFamily="34" charset="0"/>
                      </a:rPr>
                      <a:t>Training Details and Prediction Outcome</a:t>
                    </a:r>
                  </a:p>
                </p:txBody>
              </p:sp>
            </p:grpSp>
            <p:sp>
              <p:nvSpPr>
                <p:cNvPr id="4" name="TextBox 3"/>
                <p:cNvSpPr txBox="1"/>
                <p:nvPr/>
              </p:nvSpPr>
              <p:spPr>
                <a:xfrm>
                  <a:off x="36791434" y="20417979"/>
                  <a:ext cx="3101370" cy="3548048"/>
                </a:xfrm>
                <a:prstGeom prst="rect">
                  <a:avLst/>
                </a:prstGeom>
                <a:noFill/>
              </p:spPr>
              <p:txBody>
                <a:bodyPr wrap="square" rtlCol="0">
                  <a:spAutoFit/>
                </a:bodyPr>
                <a:lstStyle/>
                <a:p>
                  <a:r>
                    <a:rPr lang="en-US" sz="2545" dirty="0">
                      <a:latin typeface="Myriad Pro" panose="020B0503030403020204" pitchFamily="34" charset="0"/>
                    </a:rPr>
                    <a:t>1. Here are results</a:t>
                  </a:r>
                  <a:br>
                    <a:rPr lang="en-US" sz="2545" dirty="0">
                      <a:latin typeface="Myriad Pro" panose="020B0503030403020204" pitchFamily="34" charset="0"/>
                    </a:rPr>
                  </a:br>
                  <a:r>
                    <a:rPr lang="en-US" sz="2545" dirty="0">
                      <a:latin typeface="Myriad Pro" panose="020B0503030403020204" pitchFamily="34" charset="0"/>
                    </a:rPr>
                    <a:t>for prediction </a:t>
                  </a:r>
                  <a:br>
                    <a:rPr lang="en-US" sz="2545" dirty="0">
                      <a:latin typeface="Myriad Pro" panose="020B0503030403020204" pitchFamily="34" charset="0"/>
                    </a:rPr>
                  </a:br>
                  <a:r>
                    <a:rPr lang="en-US" sz="2545" dirty="0">
                      <a:latin typeface="Myriad Pro" panose="020B0503030403020204" pitchFamily="34" charset="0"/>
                    </a:rPr>
                    <a:t>labels via differ-</a:t>
                  </a:r>
                </a:p>
                <a:p>
                  <a:r>
                    <a:rPr lang="en-US" sz="2545" dirty="0" err="1">
                      <a:latin typeface="Myriad Pro" panose="020B0503030403020204" pitchFamily="34" charset="0"/>
                    </a:rPr>
                    <a:t>ent</a:t>
                  </a:r>
                  <a:r>
                    <a:rPr lang="en-US" sz="2545" dirty="0">
                      <a:latin typeface="Myriad Pro" panose="020B0503030403020204" pitchFamily="34" charset="0"/>
                    </a:rPr>
                    <a:t> models.</a:t>
                  </a:r>
                </a:p>
                <a:p>
                  <a:r>
                    <a:rPr lang="en-US" sz="2545" dirty="0">
                      <a:latin typeface="Myriad Pro" panose="020B0503030403020204" pitchFamily="34" charset="0"/>
                    </a:rPr>
                    <a:t>2. Graphs for </a:t>
                  </a:r>
                  <a:br>
                    <a:rPr lang="en-US" sz="2545" dirty="0">
                      <a:latin typeface="Myriad Pro" panose="020B0503030403020204" pitchFamily="34" charset="0"/>
                    </a:rPr>
                  </a:br>
                  <a:r>
                    <a:rPr lang="en-US" sz="2545" dirty="0">
                      <a:latin typeface="Myriad Pro" panose="020B0503030403020204" pitchFamily="34" charset="0"/>
                    </a:rPr>
                    <a:t>details during</a:t>
                  </a:r>
                  <a:br>
                    <a:rPr lang="en-US" sz="2545" dirty="0">
                      <a:latin typeface="Myriad Pro" panose="020B0503030403020204" pitchFamily="34" charset="0"/>
                    </a:rPr>
                  </a:br>
                  <a:r>
                    <a:rPr lang="en-US" sz="2545" dirty="0">
                      <a:latin typeface="Myriad Pro" panose="020B0503030403020204" pitchFamily="34" charset="0"/>
                    </a:rPr>
                    <a:t>training and </a:t>
                  </a:r>
                  <a:br>
                    <a:rPr lang="en-US" sz="2545" dirty="0">
                      <a:latin typeface="Myriad Pro" panose="020B0503030403020204" pitchFamily="34" charset="0"/>
                    </a:rPr>
                  </a:br>
                  <a:r>
                    <a:rPr lang="en-US" sz="2545" dirty="0">
                      <a:latin typeface="Myriad Pro" panose="020B0503030403020204" pitchFamily="34" charset="0"/>
                    </a:rPr>
                    <a:t>evaluation.</a:t>
                  </a:r>
                </a:p>
              </p:txBody>
            </p:sp>
          </p:grpSp>
        </p:grpSp>
        <p:grpSp>
          <p:nvGrpSpPr>
            <p:cNvPr id="30" name="Group 29">
              <a:extLst>
                <a:ext uri="{FF2B5EF4-FFF2-40B4-BE49-F238E27FC236}">
                  <a16:creationId xmlns:a16="http://schemas.microsoft.com/office/drawing/2014/main" id="{91E1AE6B-C295-43E7-90D0-375DB7E61660}"/>
                </a:ext>
              </a:extLst>
            </p:cNvPr>
            <p:cNvGrpSpPr/>
            <p:nvPr/>
          </p:nvGrpSpPr>
          <p:grpSpPr>
            <a:xfrm>
              <a:off x="569637" y="27517264"/>
              <a:ext cx="39214043" cy="2875273"/>
              <a:chOff x="569637" y="27517264"/>
              <a:chExt cx="39214043" cy="2875273"/>
            </a:xfrm>
          </p:grpSpPr>
          <p:grpSp>
            <p:nvGrpSpPr>
              <p:cNvPr id="1040" name="Group 1039">
                <a:extLst>
                  <a:ext uri="{FF2B5EF4-FFF2-40B4-BE49-F238E27FC236}">
                    <a16:creationId xmlns:a16="http://schemas.microsoft.com/office/drawing/2014/main" id="{EDE9CA09-ED7F-4A4E-9D30-CEBCE23C2024}"/>
                  </a:ext>
                </a:extLst>
              </p:cNvPr>
              <p:cNvGrpSpPr/>
              <p:nvPr/>
            </p:nvGrpSpPr>
            <p:grpSpPr>
              <a:xfrm>
                <a:off x="569637" y="27517264"/>
                <a:ext cx="39214043" cy="2277245"/>
                <a:chOff x="488615" y="27436197"/>
                <a:chExt cx="39214043" cy="2277245"/>
              </a:xfrm>
            </p:grpSpPr>
            <p:grpSp>
              <p:nvGrpSpPr>
                <p:cNvPr id="1037" name="Group 1036">
                  <a:extLst>
                    <a:ext uri="{FF2B5EF4-FFF2-40B4-BE49-F238E27FC236}">
                      <a16:creationId xmlns:a16="http://schemas.microsoft.com/office/drawing/2014/main" id="{3A498BD5-2BE9-4762-BE9F-85A5AB2B7683}"/>
                    </a:ext>
                  </a:extLst>
                </p:cNvPr>
                <p:cNvGrpSpPr/>
                <p:nvPr/>
              </p:nvGrpSpPr>
              <p:grpSpPr>
                <a:xfrm>
                  <a:off x="488615" y="27502128"/>
                  <a:ext cx="21371375" cy="2177927"/>
                  <a:chOff x="488615" y="27502128"/>
                  <a:chExt cx="21371375" cy="2177927"/>
                </a:xfrm>
              </p:grpSpPr>
              <p:grpSp>
                <p:nvGrpSpPr>
                  <p:cNvPr id="356" name="Group 355">
                    <a:extLst>
                      <a:ext uri="{FF2B5EF4-FFF2-40B4-BE49-F238E27FC236}">
                        <a16:creationId xmlns:a16="http://schemas.microsoft.com/office/drawing/2014/main" id="{99FAF9FB-DE16-4CEA-9B77-3DDE0918B059}"/>
                      </a:ext>
                    </a:extLst>
                  </p:cNvPr>
                  <p:cNvGrpSpPr/>
                  <p:nvPr/>
                </p:nvGrpSpPr>
                <p:grpSpPr>
                  <a:xfrm>
                    <a:off x="488615" y="27502128"/>
                    <a:ext cx="21371375" cy="2163187"/>
                    <a:chOff x="455496" y="12342623"/>
                    <a:chExt cx="39174286" cy="2163187"/>
                  </a:xfrm>
                </p:grpSpPr>
                <p:sp>
                  <p:nvSpPr>
                    <p:cNvPr id="357" name="Rectangle 356">
                      <a:extLst>
                        <a:ext uri="{FF2B5EF4-FFF2-40B4-BE49-F238E27FC236}">
                          <a16:creationId xmlns:a16="http://schemas.microsoft.com/office/drawing/2014/main" id="{B9438DC0-1246-4266-82F7-2633542D1B3C}"/>
                        </a:ext>
                      </a:extLst>
                    </p:cNvPr>
                    <p:cNvSpPr/>
                    <p:nvPr/>
                  </p:nvSpPr>
                  <p:spPr>
                    <a:xfrm>
                      <a:off x="455496" y="12342623"/>
                      <a:ext cx="39174286" cy="2163187"/>
                    </a:xfrm>
                    <a:prstGeom prst="rect">
                      <a:avLst/>
                    </a:prstGeom>
                    <a:solidFill>
                      <a:srgbClr val="F9F6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25" dirty="0">
                        <a:solidFill>
                          <a:schemeClr val="bg1"/>
                        </a:solidFill>
                        <a:latin typeface="Myriad Pro" panose="020B0503030403020204" pitchFamily="34" charset="0"/>
                      </a:endParaRPr>
                    </a:p>
                  </p:txBody>
                </p:sp>
                <p:sp>
                  <p:nvSpPr>
                    <p:cNvPr id="358" name="Title 1">
                      <a:extLst>
                        <a:ext uri="{FF2B5EF4-FFF2-40B4-BE49-F238E27FC236}">
                          <a16:creationId xmlns:a16="http://schemas.microsoft.com/office/drawing/2014/main" id="{17607228-51E6-4934-A821-4B4F148206F7}"/>
                        </a:ext>
                      </a:extLst>
                    </p:cNvPr>
                    <p:cNvSpPr txBox="1">
                      <a:spLocks/>
                    </p:cNvSpPr>
                    <p:nvPr/>
                  </p:nvSpPr>
                  <p:spPr>
                    <a:xfrm>
                      <a:off x="455496" y="12353355"/>
                      <a:ext cx="39174286" cy="573288"/>
                    </a:xfrm>
                    <a:prstGeom prst="rect">
                      <a:avLst/>
                    </a:prstGeom>
                    <a:solidFill>
                      <a:srgbClr val="E7312D"/>
                    </a:solidFill>
                  </p:spPr>
                  <p:txBody>
                    <a:bodyPr anchor="ctr" anchorCtr="0"/>
                    <a:lstStyle>
                      <a:lvl1pPr algn="l" defTabSz="1604681" rtl="0" eaLnBrk="1" latinLnBrk="0" hangingPunct="1">
                        <a:lnSpc>
                          <a:spcPct val="90000"/>
                        </a:lnSpc>
                        <a:spcBef>
                          <a:spcPct val="0"/>
                        </a:spcBef>
                        <a:buNone/>
                        <a:defRPr sz="7722" kern="1200">
                          <a:solidFill>
                            <a:schemeClr val="tx1"/>
                          </a:solidFill>
                          <a:latin typeface="+mj-lt"/>
                          <a:ea typeface="+mj-ea"/>
                          <a:cs typeface="+mj-cs"/>
                        </a:defRPr>
                      </a:lvl1pPr>
                    </a:lstStyle>
                    <a:p>
                      <a:pPr algn="ctr"/>
                      <a:r>
                        <a:rPr lang="en-CA" sz="3273" b="1" dirty="0">
                          <a:solidFill>
                            <a:schemeClr val="bg1"/>
                          </a:solidFill>
                          <a:latin typeface="Myriad Pro" panose="020B0503030403020204" pitchFamily="34" charset="0"/>
                        </a:rPr>
                        <a:t>References</a:t>
                      </a:r>
                    </a:p>
                  </p:txBody>
                </p:sp>
              </p:grpSp>
              <p:sp>
                <p:nvSpPr>
                  <p:cNvPr id="31" name="Rectangle 30">
                    <a:extLst>
                      <a:ext uri="{FF2B5EF4-FFF2-40B4-BE49-F238E27FC236}">
                        <a16:creationId xmlns:a16="http://schemas.microsoft.com/office/drawing/2014/main" id="{B9EECF50-FA55-4820-BEB5-EDEB078E94ED}"/>
                      </a:ext>
                    </a:extLst>
                  </p:cNvPr>
                  <p:cNvSpPr/>
                  <p:nvPr/>
                </p:nvSpPr>
                <p:spPr>
                  <a:xfrm>
                    <a:off x="649693" y="28255094"/>
                    <a:ext cx="21164651" cy="1424961"/>
                  </a:xfrm>
                  <a:prstGeom prst="rect">
                    <a:avLst/>
                  </a:prstGeom>
                </p:spPr>
                <p:txBody>
                  <a:bodyPr wrap="square">
                    <a:spAutoFit/>
                  </a:bodyPr>
                  <a:lstStyle/>
                  <a:p>
                    <a:r>
                      <a:rPr lang="en-CA" sz="1818" dirty="0">
                        <a:latin typeface="Myriad Pro" panose="020B0503030403020204" pitchFamily="34" charset="0"/>
                      </a:rPr>
                      <a:t>[1] </a:t>
                    </a:r>
                    <a:r>
                      <a:rPr lang="en-US" sz="2000" b="0" i="0" dirty="0">
                        <a:effectLst/>
                        <a:latin typeface="Arial" panose="020B0604020202020204" pitchFamily="34" charset="0"/>
                      </a:rPr>
                      <a:t>Karen </a:t>
                    </a:r>
                    <a:r>
                      <a:rPr lang="en-US" sz="2000" b="0" i="0" dirty="0" err="1">
                        <a:effectLst/>
                        <a:latin typeface="Arial" panose="020B0604020202020204" pitchFamily="34" charset="0"/>
                      </a:rPr>
                      <a:t>Simonyan</a:t>
                    </a:r>
                    <a:r>
                      <a:rPr lang="en-US" sz="2000" b="0" i="0" dirty="0">
                        <a:effectLst/>
                        <a:latin typeface="Arial" panose="020B0604020202020204" pitchFamily="34" charset="0"/>
                      </a:rPr>
                      <a:t> and Andrew Zisserman. Very deep convolutional networks for large-scale image recognition, CPVR 2015. </a:t>
                    </a:r>
                    <a:r>
                      <a:rPr lang="en-US" sz="1818" i="1" dirty="0">
                        <a:latin typeface="Myriad Pro" panose="020B0503030403020204" pitchFamily="34" charset="0"/>
                      </a:rPr>
                      <a:t>arXiv:1409.1556</a:t>
                    </a:r>
                  </a:p>
                  <a:p>
                    <a:r>
                      <a:rPr lang="en-CA" sz="1818" dirty="0">
                        <a:latin typeface="Myriad Pro" panose="020B0503030403020204" pitchFamily="34" charset="0"/>
                      </a:rPr>
                      <a:t>[2] </a:t>
                    </a:r>
                    <a:r>
                      <a:rPr lang="en-US" sz="2000" b="0" i="0" dirty="0" err="1">
                        <a:effectLst/>
                        <a:latin typeface="Arial" panose="020B0604020202020204" pitchFamily="34" charset="0"/>
                      </a:rPr>
                      <a:t>Kaiming</a:t>
                    </a:r>
                    <a:r>
                      <a:rPr lang="en-US" sz="2000" b="0" i="0" dirty="0">
                        <a:effectLst/>
                        <a:latin typeface="Arial" panose="020B0604020202020204" pitchFamily="34" charset="0"/>
                      </a:rPr>
                      <a:t> He, </a:t>
                    </a:r>
                    <a:r>
                      <a:rPr lang="en-US" sz="2000" b="0" i="0" dirty="0" err="1">
                        <a:effectLst/>
                        <a:latin typeface="Arial" panose="020B0604020202020204" pitchFamily="34" charset="0"/>
                      </a:rPr>
                      <a:t>Xiangyu</a:t>
                    </a:r>
                    <a:r>
                      <a:rPr lang="en-US" sz="2000" b="0" i="0" dirty="0">
                        <a:effectLst/>
                        <a:latin typeface="Arial" panose="020B0604020202020204" pitchFamily="34" charset="0"/>
                      </a:rPr>
                      <a:t> Zhang, </a:t>
                    </a:r>
                    <a:r>
                      <a:rPr lang="en-US" sz="2000" b="0" i="0" dirty="0" err="1">
                        <a:effectLst/>
                        <a:latin typeface="Arial" panose="020B0604020202020204" pitchFamily="34" charset="0"/>
                      </a:rPr>
                      <a:t>Shaoqing</a:t>
                    </a:r>
                    <a:r>
                      <a:rPr lang="en-US" sz="2000" b="0" i="0" dirty="0">
                        <a:effectLst/>
                        <a:latin typeface="Arial" panose="020B0604020202020204" pitchFamily="34" charset="0"/>
                      </a:rPr>
                      <a:t> Ren, and Jian Sun. Deep residual learning for image recognition, CPVR 2015. </a:t>
                    </a:r>
                    <a:r>
                      <a:rPr lang="en-US" sz="1818" i="1" dirty="0">
                        <a:latin typeface="Myriad Pro" panose="020B0503030403020204" pitchFamily="34" charset="0"/>
                      </a:rPr>
                      <a:t>arXiv:1512.03385</a:t>
                    </a:r>
                  </a:p>
                  <a:p>
                    <a:r>
                      <a:rPr lang="en-CA" sz="1818" dirty="0">
                        <a:latin typeface="Myriad Pro" panose="020B0503030403020204" pitchFamily="34" charset="0"/>
                      </a:rPr>
                      <a:t>[3] </a:t>
                    </a:r>
                    <a:r>
                      <a:rPr lang="en-CA" sz="2000" dirty="0" err="1">
                        <a:latin typeface="Arial" panose="020B0604020202020204" pitchFamily="34" charset="0"/>
                      </a:rPr>
                      <a:t>Tsoumakas</a:t>
                    </a:r>
                    <a:r>
                      <a:rPr lang="en-CA" sz="2000" dirty="0">
                        <a:latin typeface="Arial" panose="020B0604020202020204" pitchFamily="34" charset="0"/>
                      </a:rPr>
                      <a:t>, </a:t>
                    </a:r>
                    <a:r>
                      <a:rPr lang="en-CA" sz="2000" dirty="0" err="1">
                        <a:latin typeface="Arial" panose="020B0604020202020204" pitchFamily="34" charset="0"/>
                      </a:rPr>
                      <a:t>Grigorios</a:t>
                    </a:r>
                    <a:r>
                      <a:rPr lang="en-CA" sz="2000" dirty="0">
                        <a:latin typeface="Arial" panose="020B0604020202020204" pitchFamily="34" charset="0"/>
                      </a:rPr>
                      <a:t> &amp; </a:t>
                    </a:r>
                    <a:r>
                      <a:rPr lang="en-CA" sz="2000" dirty="0" err="1">
                        <a:latin typeface="Arial" panose="020B0604020202020204" pitchFamily="34" charset="0"/>
                      </a:rPr>
                      <a:t>Katakis</a:t>
                    </a:r>
                    <a:r>
                      <a:rPr lang="en-CA" sz="2000" dirty="0">
                        <a:latin typeface="Arial" panose="020B0604020202020204" pitchFamily="34" charset="0"/>
                      </a:rPr>
                      <a:t>, </a:t>
                    </a:r>
                    <a:r>
                      <a:rPr lang="en-CA" sz="2000" dirty="0" err="1">
                        <a:latin typeface="Arial" panose="020B0604020202020204" pitchFamily="34" charset="0"/>
                      </a:rPr>
                      <a:t>Ioannis</a:t>
                    </a:r>
                    <a:r>
                      <a:rPr lang="en-CA" sz="2000" dirty="0">
                        <a:latin typeface="Arial" panose="020B0604020202020204" pitchFamily="34" charset="0"/>
                      </a:rPr>
                      <a:t>. (2009). Multi-Label Classification: An Overview. International Journal of Data Warehousing and Mining. </a:t>
                    </a:r>
                    <a:r>
                      <a:rPr lang="en-CA" sz="1818" i="1" dirty="0">
                        <a:latin typeface="Myriad Pro" panose="020B0503030403020204" pitchFamily="34" charset="0"/>
                      </a:rPr>
                      <a:t>3. 1-13. 10.4018/jdwm.2007070101. </a:t>
                    </a:r>
                  </a:p>
                </p:txBody>
              </p:sp>
            </p:grpSp>
            <p:grpSp>
              <p:nvGrpSpPr>
                <p:cNvPr id="360" name="Group 359">
                  <a:extLst>
                    <a:ext uri="{FF2B5EF4-FFF2-40B4-BE49-F238E27FC236}">
                      <a16:creationId xmlns:a16="http://schemas.microsoft.com/office/drawing/2014/main" id="{7A910EDC-9B32-4B03-9CBE-2378C050D32E}"/>
                    </a:ext>
                  </a:extLst>
                </p:cNvPr>
                <p:cNvGrpSpPr/>
                <p:nvPr/>
              </p:nvGrpSpPr>
              <p:grpSpPr>
                <a:xfrm>
                  <a:off x="22262123" y="27436197"/>
                  <a:ext cx="17440535" cy="2277245"/>
                  <a:chOff x="528372" y="12268945"/>
                  <a:chExt cx="31284737" cy="2277245"/>
                </a:xfrm>
              </p:grpSpPr>
              <p:sp>
                <p:nvSpPr>
                  <p:cNvPr id="361" name="Rectangle 360">
                    <a:extLst>
                      <a:ext uri="{FF2B5EF4-FFF2-40B4-BE49-F238E27FC236}">
                        <a16:creationId xmlns:a16="http://schemas.microsoft.com/office/drawing/2014/main" id="{982D046A-EFDE-4298-8466-79476AD0DBB5}"/>
                      </a:ext>
                    </a:extLst>
                  </p:cNvPr>
                  <p:cNvSpPr/>
                  <p:nvPr/>
                </p:nvSpPr>
                <p:spPr>
                  <a:xfrm>
                    <a:off x="528372" y="12268945"/>
                    <a:ext cx="31284737" cy="2277245"/>
                  </a:xfrm>
                  <a:prstGeom prst="rect">
                    <a:avLst/>
                  </a:prstGeom>
                  <a:solidFill>
                    <a:srgbClr val="F9F6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25" dirty="0">
                      <a:solidFill>
                        <a:schemeClr val="bg1"/>
                      </a:solidFill>
                      <a:latin typeface="Myriad Pro" panose="020B0503030403020204" pitchFamily="34" charset="0"/>
                    </a:endParaRPr>
                  </a:p>
                </p:txBody>
              </p:sp>
              <p:sp>
                <p:nvSpPr>
                  <p:cNvPr id="362" name="Title 1">
                    <a:extLst>
                      <a:ext uri="{FF2B5EF4-FFF2-40B4-BE49-F238E27FC236}">
                        <a16:creationId xmlns:a16="http://schemas.microsoft.com/office/drawing/2014/main" id="{947F6E37-4FA8-4C37-9AA9-71E81F39512E}"/>
                      </a:ext>
                    </a:extLst>
                  </p:cNvPr>
                  <p:cNvSpPr txBox="1">
                    <a:spLocks/>
                  </p:cNvSpPr>
                  <p:nvPr/>
                </p:nvSpPr>
                <p:spPr>
                  <a:xfrm>
                    <a:off x="528372" y="12278434"/>
                    <a:ext cx="31284737" cy="573288"/>
                  </a:xfrm>
                  <a:prstGeom prst="rect">
                    <a:avLst/>
                  </a:prstGeom>
                  <a:solidFill>
                    <a:srgbClr val="E7312D"/>
                  </a:solidFill>
                </p:spPr>
                <p:txBody>
                  <a:bodyPr anchor="ctr" anchorCtr="0"/>
                  <a:lstStyle>
                    <a:lvl1pPr algn="l" defTabSz="1604681" rtl="0" eaLnBrk="1" latinLnBrk="0" hangingPunct="1">
                      <a:lnSpc>
                        <a:spcPct val="90000"/>
                      </a:lnSpc>
                      <a:spcBef>
                        <a:spcPct val="0"/>
                      </a:spcBef>
                      <a:buNone/>
                      <a:defRPr sz="7722" kern="1200">
                        <a:solidFill>
                          <a:schemeClr val="tx1"/>
                        </a:solidFill>
                        <a:latin typeface="+mj-lt"/>
                        <a:ea typeface="+mj-ea"/>
                        <a:cs typeface="+mj-cs"/>
                      </a:defRPr>
                    </a:lvl1pPr>
                  </a:lstStyle>
                  <a:p>
                    <a:pPr algn="ctr"/>
                    <a:r>
                      <a:rPr lang="en-CA" sz="3273" b="1" dirty="0">
                        <a:solidFill>
                          <a:schemeClr val="bg1"/>
                        </a:solidFill>
                        <a:latin typeface="Myriad Pro" panose="020B0503030403020204" pitchFamily="34" charset="0"/>
                      </a:rPr>
                      <a:t>Acknowledgements</a:t>
                    </a:r>
                  </a:p>
                </p:txBody>
              </p:sp>
            </p:grpSp>
          </p:grpSp>
          <p:sp>
            <p:nvSpPr>
              <p:cNvPr id="86" name="Rectangle 85">
                <a:extLst>
                  <a:ext uri="{FF2B5EF4-FFF2-40B4-BE49-F238E27FC236}">
                    <a16:creationId xmlns:a16="http://schemas.microsoft.com/office/drawing/2014/main" id="{B4440D25-0B4F-4A34-BC7A-9A3A6609CA0F}"/>
                  </a:ext>
                </a:extLst>
              </p:cNvPr>
              <p:cNvSpPr/>
              <p:nvPr/>
            </p:nvSpPr>
            <p:spPr>
              <a:xfrm>
                <a:off x="22509184" y="28074710"/>
                <a:ext cx="17108456" cy="2317827"/>
              </a:xfrm>
              <a:prstGeom prst="rect">
                <a:avLst/>
              </a:prstGeom>
            </p:spPr>
            <p:txBody>
              <a:bodyPr wrap="square">
                <a:spAutoFit/>
              </a:bodyPr>
              <a:lstStyle/>
              <a:p>
                <a:pPr algn="ctr"/>
                <a:r>
                  <a:rPr lang="en-CA" sz="2182" dirty="0">
                    <a:latin typeface="Myriad Pro" panose="020B0503030403020204" pitchFamily="34" charset="0"/>
                  </a:rPr>
                  <a:t>We would like to thank some open resource and tutorials for inspirations.</a:t>
                </a:r>
              </a:p>
              <a:p>
                <a:pPr algn="ctr"/>
                <a:r>
                  <a:rPr lang="en-CA" sz="2182" dirty="0">
                    <a:latin typeface="Myriad Pro" panose="020B0503030403020204" pitchFamily="34" charset="0"/>
                    <a:hlinkClick r:id="rId3"/>
                  </a:rPr>
                  <a:t>https://github.com/thatbrguy/Multilabel-Classification</a:t>
                </a:r>
                <a:endParaRPr lang="en-CA" sz="2182" dirty="0">
                  <a:latin typeface="Myriad Pro" panose="020B0503030403020204" pitchFamily="34" charset="0"/>
                </a:endParaRPr>
              </a:p>
              <a:p>
                <a:pPr algn="ctr"/>
                <a:r>
                  <a:rPr lang="en-CA" sz="2182" dirty="0">
                    <a:latin typeface="Myriad Pro" panose="020B0503030403020204" pitchFamily="34" charset="0"/>
                    <a:hlinkClick r:id="rId4"/>
                  </a:rPr>
                  <a:t>https://vijayabhaskar96.medium.com/tutorial-on-keras-flow-from-dataframe-1fd4493d237c</a:t>
                </a:r>
                <a:endParaRPr lang="en-CA" sz="2182" dirty="0">
                  <a:latin typeface="Myriad Pro" panose="020B0503030403020204" pitchFamily="34" charset="0"/>
                </a:endParaRPr>
              </a:p>
              <a:p>
                <a:pPr algn="ctr"/>
                <a:r>
                  <a:rPr lang="en-CA" sz="2182" dirty="0">
                    <a:latin typeface="Myriad Pro" panose="020B0503030403020204" pitchFamily="34" charset="0"/>
                    <a:hlinkClick r:id="rId5"/>
                  </a:rPr>
                  <a:t>https://github.com/Kenneth-ca/holbertonschool-machine_learning/tree/master/supervised_learning/0x09-transfer_learning</a:t>
                </a:r>
                <a:r>
                  <a:rPr lang="en-CA" sz="2182" dirty="0">
                    <a:latin typeface="Myriad Pro" panose="020B0503030403020204" pitchFamily="34" charset="0"/>
                  </a:rPr>
                  <a:t>   </a:t>
                </a:r>
              </a:p>
              <a:p>
                <a:pPr algn="ctr"/>
                <a:endParaRPr lang="en-CA" sz="2182" dirty="0">
                  <a:latin typeface="Myriad Pro" panose="020B0503030403020204" pitchFamily="34" charset="0"/>
                </a:endParaRPr>
              </a:p>
              <a:p>
                <a:pPr algn="ctr"/>
                <a:endParaRPr lang="en-CA" sz="2182" dirty="0">
                  <a:latin typeface="Myriad Pro" panose="020B0503030403020204" pitchFamily="34" charset="0"/>
                </a:endParaRPr>
              </a:p>
            </p:txBody>
          </p:sp>
        </p:grpSp>
      </p:grpSp>
      <p:pic>
        <p:nvPicPr>
          <p:cNvPr id="11" name="Picture 10">
            <a:extLst>
              <a:ext uri="{FF2B5EF4-FFF2-40B4-BE49-F238E27FC236}">
                <a16:creationId xmlns:a16="http://schemas.microsoft.com/office/drawing/2014/main" id="{E6BB111E-D6DA-4CF5-A1F6-22A1C9223F33}"/>
              </a:ext>
            </a:extLst>
          </p:cNvPr>
          <p:cNvPicPr>
            <a:picLocks noChangeAspect="1"/>
          </p:cNvPicPr>
          <p:nvPr/>
        </p:nvPicPr>
        <p:blipFill>
          <a:blip r:embed="rId6"/>
          <a:stretch>
            <a:fillRect/>
          </a:stretch>
        </p:blipFill>
        <p:spPr>
          <a:xfrm>
            <a:off x="461180" y="6968"/>
            <a:ext cx="2317894" cy="2694253"/>
          </a:xfrm>
          <a:prstGeom prst="rect">
            <a:avLst/>
          </a:prstGeom>
        </p:spPr>
      </p:pic>
      <p:pic>
        <p:nvPicPr>
          <p:cNvPr id="18" name="Picture 17" descr="A picture containing text, scoreboard&#10;&#10;Description automatically generated">
            <a:extLst>
              <a:ext uri="{FF2B5EF4-FFF2-40B4-BE49-F238E27FC236}">
                <a16:creationId xmlns:a16="http://schemas.microsoft.com/office/drawing/2014/main" id="{3C14E54F-73F1-40D7-92A2-0B7AADA7267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899" y="11290848"/>
            <a:ext cx="17616434" cy="2478187"/>
          </a:xfrm>
          <a:prstGeom prst="rect">
            <a:avLst/>
          </a:prstGeom>
        </p:spPr>
      </p:pic>
      <p:pic>
        <p:nvPicPr>
          <p:cNvPr id="25" name="Picture 24" descr="A picture containing text&#10;&#10;Description automatically generated">
            <a:extLst>
              <a:ext uri="{FF2B5EF4-FFF2-40B4-BE49-F238E27FC236}">
                <a16:creationId xmlns:a16="http://schemas.microsoft.com/office/drawing/2014/main" id="{E740A9F4-D523-4C00-A7C3-6D1A972CBEBB}"/>
              </a:ext>
            </a:extLst>
          </p:cNvPr>
          <p:cNvPicPr>
            <a:picLocks noChangeAspect="1"/>
          </p:cNvPicPr>
          <p:nvPr/>
        </p:nvPicPr>
        <p:blipFill rotWithShape="1">
          <a:blip r:embed="rId8">
            <a:extLst>
              <a:ext uri="{28A0092B-C50C-407E-A947-70E740481C1C}">
                <a14:useLocalDpi xmlns:a14="http://schemas.microsoft.com/office/drawing/2010/main" val="0"/>
              </a:ext>
            </a:extLst>
          </a:blip>
          <a:srcRect t="18307"/>
          <a:stretch/>
        </p:blipFill>
        <p:spPr>
          <a:xfrm>
            <a:off x="23501856" y="11813285"/>
            <a:ext cx="7070420" cy="1509418"/>
          </a:xfrm>
          <a:prstGeom prst="rect">
            <a:avLst/>
          </a:prstGeom>
        </p:spPr>
      </p:pic>
      <p:sp>
        <p:nvSpPr>
          <p:cNvPr id="87" name="TextBox 86">
            <a:extLst>
              <a:ext uri="{FF2B5EF4-FFF2-40B4-BE49-F238E27FC236}">
                <a16:creationId xmlns:a16="http://schemas.microsoft.com/office/drawing/2014/main" id="{A4AF4E77-919D-46A2-883D-0CE62B936131}"/>
              </a:ext>
            </a:extLst>
          </p:cNvPr>
          <p:cNvSpPr txBox="1"/>
          <p:nvPr/>
        </p:nvSpPr>
        <p:spPr>
          <a:xfrm>
            <a:off x="19480769" y="11097368"/>
            <a:ext cx="3654653" cy="483979"/>
          </a:xfrm>
          <a:prstGeom prst="rect">
            <a:avLst/>
          </a:prstGeom>
          <a:noFill/>
        </p:spPr>
        <p:txBody>
          <a:bodyPr wrap="square">
            <a:spAutoFit/>
          </a:bodyPr>
          <a:lstStyle/>
          <a:p>
            <a:r>
              <a:rPr lang="en-US" sz="2545" b="1" u="sng" dirty="0">
                <a:latin typeface="Myriad Pro" panose="020B0503030403020204" pitchFamily="34" charset="0"/>
              </a:rPr>
              <a:t>My own CNN classifier</a:t>
            </a:r>
          </a:p>
        </p:txBody>
      </p:sp>
      <p:grpSp>
        <p:nvGrpSpPr>
          <p:cNvPr id="41" name="Group 40">
            <a:extLst>
              <a:ext uri="{FF2B5EF4-FFF2-40B4-BE49-F238E27FC236}">
                <a16:creationId xmlns:a16="http://schemas.microsoft.com/office/drawing/2014/main" id="{475DF87F-344F-4640-B0C7-9535DFA6C367}"/>
              </a:ext>
            </a:extLst>
          </p:cNvPr>
          <p:cNvGrpSpPr/>
          <p:nvPr/>
        </p:nvGrpSpPr>
        <p:grpSpPr>
          <a:xfrm>
            <a:off x="19977061" y="11632814"/>
            <a:ext cx="2663531" cy="5145014"/>
            <a:chOff x="19977061" y="11712795"/>
            <a:chExt cx="2663531" cy="5145014"/>
          </a:xfrm>
        </p:grpSpPr>
        <p:pic>
          <p:nvPicPr>
            <p:cNvPr id="38" name="Picture 37" descr="A screenshot of a computer&#10;&#10;Description automatically generated with medium confidence">
              <a:extLst>
                <a:ext uri="{FF2B5EF4-FFF2-40B4-BE49-F238E27FC236}">
                  <a16:creationId xmlns:a16="http://schemas.microsoft.com/office/drawing/2014/main" id="{5C886002-F7D3-4E03-802A-96CC302926E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9977061" y="11712795"/>
              <a:ext cx="2662070" cy="3952255"/>
            </a:xfrm>
            <a:prstGeom prst="rect">
              <a:avLst/>
            </a:prstGeom>
          </p:spPr>
        </p:pic>
        <p:pic>
          <p:nvPicPr>
            <p:cNvPr id="40" name="Picture 39" descr="Graphical user interface, text, application&#10;&#10;Description automatically generated">
              <a:extLst>
                <a:ext uri="{FF2B5EF4-FFF2-40B4-BE49-F238E27FC236}">
                  <a16:creationId xmlns:a16="http://schemas.microsoft.com/office/drawing/2014/main" id="{ED8E5244-D65D-4ACC-976F-6A4A94DE2E0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9978523" y="15066241"/>
              <a:ext cx="2662069" cy="1791568"/>
            </a:xfrm>
            <a:prstGeom prst="rect">
              <a:avLst/>
            </a:prstGeom>
          </p:spPr>
        </p:pic>
      </p:grpSp>
      <p:sp>
        <p:nvSpPr>
          <p:cNvPr id="95" name="TextBox 94">
            <a:extLst>
              <a:ext uri="{FF2B5EF4-FFF2-40B4-BE49-F238E27FC236}">
                <a16:creationId xmlns:a16="http://schemas.microsoft.com/office/drawing/2014/main" id="{CAC1485F-B1CF-418F-B6B3-C99E9D9DAD93}"/>
              </a:ext>
            </a:extLst>
          </p:cNvPr>
          <p:cNvSpPr txBox="1"/>
          <p:nvPr/>
        </p:nvSpPr>
        <p:spPr>
          <a:xfrm>
            <a:off x="25632059" y="11232634"/>
            <a:ext cx="3149770" cy="484860"/>
          </a:xfrm>
          <a:prstGeom prst="rect">
            <a:avLst/>
          </a:prstGeom>
          <a:noFill/>
        </p:spPr>
        <p:txBody>
          <a:bodyPr wrap="square">
            <a:spAutoFit/>
          </a:bodyPr>
          <a:lstStyle/>
          <a:p>
            <a:r>
              <a:rPr lang="en-US" sz="2545" b="1" u="sng" dirty="0">
                <a:latin typeface="Myriad Pro" panose="020B0503030403020204" pitchFamily="34" charset="0"/>
              </a:rPr>
              <a:t>VGG-16 Classifier</a:t>
            </a:r>
          </a:p>
        </p:txBody>
      </p:sp>
      <p:pic>
        <p:nvPicPr>
          <p:cNvPr id="44" name="Picture 43" descr="Diagram&#10;&#10;Description automatically generated">
            <a:extLst>
              <a:ext uri="{FF2B5EF4-FFF2-40B4-BE49-F238E27FC236}">
                <a16:creationId xmlns:a16="http://schemas.microsoft.com/office/drawing/2014/main" id="{2E35A172-DEA9-42C1-B256-4489A460B14F}"/>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4562587" y="13903355"/>
            <a:ext cx="4948956" cy="2952738"/>
          </a:xfrm>
          <a:prstGeom prst="rect">
            <a:avLst/>
          </a:prstGeom>
        </p:spPr>
      </p:pic>
      <p:sp>
        <p:nvSpPr>
          <p:cNvPr id="98" name="TextBox 97">
            <a:extLst>
              <a:ext uri="{FF2B5EF4-FFF2-40B4-BE49-F238E27FC236}">
                <a16:creationId xmlns:a16="http://schemas.microsoft.com/office/drawing/2014/main" id="{F0CDEDD0-C68A-4F7E-BE27-07C61C25ED3F}"/>
              </a:ext>
            </a:extLst>
          </p:cNvPr>
          <p:cNvSpPr txBox="1"/>
          <p:nvPr/>
        </p:nvSpPr>
        <p:spPr>
          <a:xfrm>
            <a:off x="25494298" y="13383156"/>
            <a:ext cx="3138779" cy="483979"/>
          </a:xfrm>
          <a:prstGeom prst="rect">
            <a:avLst/>
          </a:prstGeom>
          <a:noFill/>
        </p:spPr>
        <p:txBody>
          <a:bodyPr wrap="square">
            <a:spAutoFit/>
          </a:bodyPr>
          <a:lstStyle>
            <a:defPPr>
              <a:defRPr lang="en-US"/>
            </a:defPPr>
            <a:lvl1pPr>
              <a:defRPr sz="2545" b="1" u="sng">
                <a:latin typeface="Myriad Pro" panose="020B0503030403020204" pitchFamily="34" charset="0"/>
              </a:defRPr>
            </a:lvl1pPr>
          </a:lstStyle>
          <a:p>
            <a:r>
              <a:rPr lang="en-US" dirty="0"/>
              <a:t>Resnet50 Classifier</a:t>
            </a:r>
          </a:p>
        </p:txBody>
      </p:sp>
      <p:sp>
        <p:nvSpPr>
          <p:cNvPr id="101" name="TextBox 100">
            <a:extLst>
              <a:ext uri="{FF2B5EF4-FFF2-40B4-BE49-F238E27FC236}">
                <a16:creationId xmlns:a16="http://schemas.microsoft.com/office/drawing/2014/main" id="{6D24DF67-BB2C-4B99-AB74-584807527BE7}"/>
              </a:ext>
            </a:extLst>
          </p:cNvPr>
          <p:cNvSpPr txBox="1"/>
          <p:nvPr/>
        </p:nvSpPr>
        <p:spPr>
          <a:xfrm>
            <a:off x="31885147" y="11271808"/>
            <a:ext cx="3293992" cy="399957"/>
          </a:xfrm>
          <a:prstGeom prst="rect">
            <a:avLst/>
          </a:prstGeom>
          <a:noFill/>
        </p:spPr>
        <p:txBody>
          <a:bodyPr wrap="square">
            <a:spAutoFit/>
          </a:bodyPr>
          <a:lstStyle>
            <a:defPPr>
              <a:defRPr lang="en-US"/>
            </a:defPPr>
            <a:lvl1pPr>
              <a:defRPr sz="2545" b="1" u="sng">
                <a:latin typeface="Myriad Pro" panose="020B0503030403020204" pitchFamily="34" charset="0"/>
              </a:defRPr>
            </a:lvl1pPr>
          </a:lstStyle>
          <a:p>
            <a:r>
              <a:rPr lang="en-US" sz="2000" dirty="0"/>
              <a:t>Activation </a:t>
            </a:r>
            <a:r>
              <a:rPr lang="en-US" sz="2000" dirty="0" err="1"/>
              <a:t>Func</a:t>
            </a:r>
            <a:r>
              <a:rPr lang="en-US" sz="2000" dirty="0"/>
              <a:t>: Sigmoid</a:t>
            </a:r>
          </a:p>
        </p:txBody>
      </p:sp>
      <p:pic>
        <p:nvPicPr>
          <p:cNvPr id="1030" name="Picture 6">
            <a:extLst>
              <a:ext uri="{FF2B5EF4-FFF2-40B4-BE49-F238E27FC236}">
                <a16:creationId xmlns:a16="http://schemas.microsoft.com/office/drawing/2014/main" id="{D78146D7-66CD-459B-B164-6DE4B0762E4E}"/>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2225725" y="11873750"/>
            <a:ext cx="2492138" cy="2492138"/>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48">
            <a:extLst>
              <a:ext uri="{FF2B5EF4-FFF2-40B4-BE49-F238E27FC236}">
                <a16:creationId xmlns:a16="http://schemas.microsoft.com/office/drawing/2014/main" id="{2BB2798B-DEE0-47C4-991B-FF166A105FC5}"/>
              </a:ext>
            </a:extLst>
          </p:cNvPr>
          <p:cNvPicPr>
            <a:picLocks noChangeAspect="1"/>
          </p:cNvPicPr>
          <p:nvPr/>
        </p:nvPicPr>
        <p:blipFill>
          <a:blip r:embed="rId13"/>
          <a:stretch>
            <a:fillRect/>
          </a:stretch>
        </p:blipFill>
        <p:spPr>
          <a:xfrm>
            <a:off x="32038829" y="15122328"/>
            <a:ext cx="2699913" cy="1507565"/>
          </a:xfrm>
          <a:prstGeom prst="rect">
            <a:avLst/>
          </a:prstGeom>
        </p:spPr>
      </p:pic>
      <p:sp>
        <p:nvSpPr>
          <p:cNvPr id="106" name="TextBox 105">
            <a:extLst>
              <a:ext uri="{FF2B5EF4-FFF2-40B4-BE49-F238E27FC236}">
                <a16:creationId xmlns:a16="http://schemas.microsoft.com/office/drawing/2014/main" id="{92BCCC4E-8B75-4EE0-A17E-E8DC74004E96}"/>
              </a:ext>
            </a:extLst>
          </p:cNvPr>
          <p:cNvSpPr txBox="1"/>
          <p:nvPr/>
        </p:nvSpPr>
        <p:spPr>
          <a:xfrm>
            <a:off x="31550043" y="14630400"/>
            <a:ext cx="4094303" cy="400110"/>
          </a:xfrm>
          <a:prstGeom prst="rect">
            <a:avLst/>
          </a:prstGeom>
          <a:noFill/>
        </p:spPr>
        <p:txBody>
          <a:bodyPr wrap="square">
            <a:spAutoFit/>
          </a:bodyPr>
          <a:lstStyle>
            <a:defPPr>
              <a:defRPr lang="en-US"/>
            </a:defPPr>
            <a:lvl1pPr>
              <a:defRPr sz="2545" b="1" u="sng">
                <a:latin typeface="Myriad Pro" panose="020B0503030403020204" pitchFamily="34" charset="0"/>
              </a:defRPr>
            </a:lvl1pPr>
          </a:lstStyle>
          <a:p>
            <a:r>
              <a:rPr lang="en-US" sz="2000" dirty="0"/>
              <a:t>Loss </a:t>
            </a:r>
            <a:r>
              <a:rPr lang="en-US" sz="2000" dirty="0" err="1"/>
              <a:t>Func</a:t>
            </a:r>
            <a:r>
              <a:rPr lang="en-US" sz="2000" dirty="0"/>
              <a:t>: Binary Cross-Entropy</a:t>
            </a:r>
          </a:p>
        </p:txBody>
      </p:sp>
      <p:sp>
        <p:nvSpPr>
          <p:cNvPr id="108" name="TextBox 107">
            <a:extLst>
              <a:ext uri="{FF2B5EF4-FFF2-40B4-BE49-F238E27FC236}">
                <a16:creationId xmlns:a16="http://schemas.microsoft.com/office/drawing/2014/main" id="{0519C29D-1B23-45B0-8664-C41543CE16EA}"/>
              </a:ext>
            </a:extLst>
          </p:cNvPr>
          <p:cNvSpPr txBox="1"/>
          <p:nvPr/>
        </p:nvSpPr>
        <p:spPr>
          <a:xfrm>
            <a:off x="869247" y="4452726"/>
            <a:ext cx="10891944" cy="5688737"/>
          </a:xfrm>
          <a:prstGeom prst="rect">
            <a:avLst/>
          </a:prstGeom>
          <a:noFill/>
        </p:spPr>
        <p:txBody>
          <a:bodyPr wrap="square">
            <a:spAutoFit/>
          </a:bodyPr>
          <a:lstStyle/>
          <a:p>
            <a:pPr algn="l" fontAlgn="base">
              <a:lnSpc>
                <a:spcPct val="120000"/>
              </a:lnSpc>
            </a:pPr>
            <a:r>
              <a:rPr lang="en-US" sz="2545" dirty="0">
                <a:latin typeface="Myriad Pro" panose="020B0503030403020204" pitchFamily="34" charset="0"/>
              </a:rPr>
              <a:t>	Nowadays, machine learning becomes a good technique for us to solve more social issues in a wiser way. While involving in large-scale data, such as music, news, and pictures, it’s helpful for people to gain an efficient method to create labels for those large data in order to classify their features.</a:t>
            </a:r>
          </a:p>
          <a:p>
            <a:pPr algn="l" fontAlgn="base">
              <a:lnSpc>
                <a:spcPct val="120000"/>
              </a:lnSpc>
            </a:pPr>
            <a:r>
              <a:rPr lang="en-US" sz="2545" dirty="0">
                <a:latin typeface="Myriad Pro" panose="020B0503030403020204" pitchFamily="34" charset="0"/>
              </a:rPr>
              <a:t>	Multi-label classification involves predicting zero or more class labels. Unlike traditional classification tasks where class labels are mutually exclusive, multi-label classification requires specialized machine learning algorithms that support predicting multiple mutually non-exclusive classes or “labels.”</a:t>
            </a:r>
          </a:p>
          <a:p>
            <a:pPr algn="l" fontAlgn="base">
              <a:lnSpc>
                <a:spcPct val="120000"/>
              </a:lnSpc>
            </a:pPr>
            <a:r>
              <a:rPr lang="en-US" sz="2545" dirty="0">
                <a:latin typeface="Myriad Pro" panose="020B0503030403020204" pitchFamily="34" charset="0"/>
              </a:rPr>
              <a:t>	As a result, it raise my attention on design pipeline for solving multi-label classification tasks with large dataset.</a:t>
            </a:r>
          </a:p>
        </p:txBody>
      </p:sp>
      <p:pic>
        <p:nvPicPr>
          <p:cNvPr id="52" name="Picture 51" descr="A person holding a dog&#10;&#10;Description automatically generated">
            <a:extLst>
              <a:ext uri="{FF2B5EF4-FFF2-40B4-BE49-F238E27FC236}">
                <a16:creationId xmlns:a16="http://schemas.microsoft.com/office/drawing/2014/main" id="{C9A5BDE2-D7EF-4464-B268-8542C51B0E56}"/>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6124290" y="6705513"/>
            <a:ext cx="2009579" cy="2846429"/>
          </a:xfrm>
          <a:prstGeom prst="rect">
            <a:avLst/>
          </a:prstGeom>
        </p:spPr>
      </p:pic>
      <p:sp>
        <p:nvSpPr>
          <p:cNvPr id="53" name="Arrow: Right 52">
            <a:extLst>
              <a:ext uri="{FF2B5EF4-FFF2-40B4-BE49-F238E27FC236}">
                <a16:creationId xmlns:a16="http://schemas.microsoft.com/office/drawing/2014/main" id="{2D9C78B5-1BA2-4BDC-9B20-18C51DD9137B}"/>
              </a:ext>
            </a:extLst>
          </p:cNvPr>
          <p:cNvSpPr/>
          <p:nvPr/>
        </p:nvSpPr>
        <p:spPr>
          <a:xfrm>
            <a:off x="28718907" y="7913662"/>
            <a:ext cx="1956387" cy="46274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Rounded Corners 53">
            <a:extLst>
              <a:ext uri="{FF2B5EF4-FFF2-40B4-BE49-F238E27FC236}">
                <a16:creationId xmlns:a16="http://schemas.microsoft.com/office/drawing/2014/main" id="{59344821-FE7B-48AF-8352-3E869ABCC77B}"/>
              </a:ext>
            </a:extLst>
          </p:cNvPr>
          <p:cNvSpPr/>
          <p:nvPr/>
        </p:nvSpPr>
        <p:spPr>
          <a:xfrm>
            <a:off x="32149699" y="9253517"/>
            <a:ext cx="2272942" cy="53266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45" dirty="0">
                <a:solidFill>
                  <a:schemeClr val="tx1"/>
                </a:solidFill>
                <a:latin typeface="Myriad Pro" panose="020B0503030403020204" pitchFamily="34" charset="0"/>
              </a:rPr>
              <a:t>Dog, Person</a:t>
            </a:r>
          </a:p>
        </p:txBody>
      </p:sp>
      <p:pic>
        <p:nvPicPr>
          <p:cNvPr id="113" name="Picture 112" descr="A person holding a dog&#10;&#10;Description automatically generated">
            <a:extLst>
              <a:ext uri="{FF2B5EF4-FFF2-40B4-BE49-F238E27FC236}">
                <a16:creationId xmlns:a16="http://schemas.microsoft.com/office/drawing/2014/main" id="{54C14E49-191F-4E44-9B71-AFC2E1D584BC}"/>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2281381" y="6360735"/>
            <a:ext cx="2009579" cy="2846429"/>
          </a:xfrm>
          <a:prstGeom prst="rect">
            <a:avLst/>
          </a:prstGeom>
        </p:spPr>
      </p:pic>
      <p:pic>
        <p:nvPicPr>
          <p:cNvPr id="57" name="Picture 56" descr="A picture containing text, different&#10;&#10;Description automatically generated">
            <a:extLst>
              <a:ext uri="{FF2B5EF4-FFF2-40B4-BE49-F238E27FC236}">
                <a16:creationId xmlns:a16="http://schemas.microsoft.com/office/drawing/2014/main" id="{1262A120-7D46-4B1E-BB02-943CABFDCF26}"/>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7241422" y="18205430"/>
            <a:ext cx="8133346" cy="6574142"/>
          </a:xfrm>
          <a:prstGeom prst="rect">
            <a:avLst/>
          </a:prstGeom>
        </p:spPr>
      </p:pic>
      <p:pic>
        <p:nvPicPr>
          <p:cNvPr id="59" name="Picture 58" descr="Chart, line chart&#10;&#10;Description automatically generated">
            <a:extLst>
              <a:ext uri="{FF2B5EF4-FFF2-40B4-BE49-F238E27FC236}">
                <a16:creationId xmlns:a16="http://schemas.microsoft.com/office/drawing/2014/main" id="{20FD362C-9CFF-4383-914C-00B8338BBAF6}"/>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5825947" y="18746139"/>
            <a:ext cx="3633543" cy="2394194"/>
          </a:xfrm>
          <a:prstGeom prst="rect">
            <a:avLst/>
          </a:prstGeom>
        </p:spPr>
      </p:pic>
      <p:pic>
        <p:nvPicPr>
          <p:cNvPr id="61" name="Picture 60" descr="Chart&#10;&#10;Description automatically generated">
            <a:extLst>
              <a:ext uri="{FF2B5EF4-FFF2-40B4-BE49-F238E27FC236}">
                <a16:creationId xmlns:a16="http://schemas.microsoft.com/office/drawing/2014/main" id="{E86F5C8E-8CB5-499D-BA29-BF1B409DFCFD}"/>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910669" y="18733725"/>
            <a:ext cx="3633543" cy="2461432"/>
          </a:xfrm>
          <a:prstGeom prst="rect">
            <a:avLst/>
          </a:prstGeom>
        </p:spPr>
      </p:pic>
      <p:pic>
        <p:nvPicPr>
          <p:cNvPr id="63" name="Picture 62" descr="Chart, line chart&#10;&#10;Description automatically generated">
            <a:extLst>
              <a:ext uri="{FF2B5EF4-FFF2-40B4-BE49-F238E27FC236}">
                <a16:creationId xmlns:a16="http://schemas.microsoft.com/office/drawing/2014/main" id="{BDB2CBC9-A010-40F4-BD35-8018B6249058}"/>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5825947" y="21638476"/>
            <a:ext cx="3685596" cy="2615926"/>
          </a:xfrm>
          <a:prstGeom prst="rect">
            <a:avLst/>
          </a:prstGeom>
        </p:spPr>
      </p:pic>
      <p:pic>
        <p:nvPicPr>
          <p:cNvPr id="65" name="Picture 64" descr="Chart&#10;&#10;Description automatically generated">
            <a:extLst>
              <a:ext uri="{FF2B5EF4-FFF2-40B4-BE49-F238E27FC236}">
                <a16:creationId xmlns:a16="http://schemas.microsoft.com/office/drawing/2014/main" id="{595249CC-C49A-4698-A48D-5CF5475242E7}"/>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9910668" y="21642809"/>
            <a:ext cx="3633543" cy="2506942"/>
          </a:xfrm>
          <a:prstGeom prst="rect">
            <a:avLst/>
          </a:prstGeom>
        </p:spPr>
      </p:pic>
      <p:pic>
        <p:nvPicPr>
          <p:cNvPr id="67" name="Picture 66" descr="Text&#10;&#10;Description automatically generated">
            <a:extLst>
              <a:ext uri="{FF2B5EF4-FFF2-40B4-BE49-F238E27FC236}">
                <a16:creationId xmlns:a16="http://schemas.microsoft.com/office/drawing/2014/main" id="{88564577-A222-41E4-80A4-B4670446F6AD}"/>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33716899" y="22889136"/>
            <a:ext cx="2225233" cy="1257409"/>
          </a:xfrm>
          <a:prstGeom prst="rect">
            <a:avLst/>
          </a:prstGeom>
        </p:spPr>
      </p:pic>
      <p:graphicFrame>
        <p:nvGraphicFramePr>
          <p:cNvPr id="127" name="Chart 126">
            <a:extLst>
              <a:ext uri="{FF2B5EF4-FFF2-40B4-BE49-F238E27FC236}">
                <a16:creationId xmlns:a16="http://schemas.microsoft.com/office/drawing/2014/main" id="{34AD269B-12CC-4CB5-9B76-72CD1562DDBE}"/>
              </a:ext>
            </a:extLst>
          </p:cNvPr>
          <p:cNvGraphicFramePr/>
          <p:nvPr>
            <p:extLst>
              <p:ext uri="{D42A27DB-BD31-4B8C-83A1-F6EECF244321}">
                <p14:modId xmlns:p14="http://schemas.microsoft.com/office/powerpoint/2010/main" val="1739162057"/>
              </p:ext>
            </p:extLst>
          </p:nvPr>
        </p:nvGraphicFramePr>
        <p:xfrm>
          <a:off x="4633358" y="18761648"/>
          <a:ext cx="6481487" cy="3265253"/>
        </p:xfrm>
        <a:graphic>
          <a:graphicData uri="http://schemas.openxmlformats.org/drawingml/2006/chart">
            <c:chart xmlns:c="http://schemas.openxmlformats.org/drawingml/2006/chart" xmlns:r="http://schemas.openxmlformats.org/officeDocument/2006/relationships" r:id="rId21"/>
          </a:graphicData>
        </a:graphic>
      </p:graphicFrame>
      <p:sp>
        <p:nvSpPr>
          <p:cNvPr id="129" name="TextBox 128">
            <a:extLst>
              <a:ext uri="{FF2B5EF4-FFF2-40B4-BE49-F238E27FC236}">
                <a16:creationId xmlns:a16="http://schemas.microsoft.com/office/drawing/2014/main" id="{D358C3C9-4D99-4535-BE40-60FEF9B51AE0}"/>
              </a:ext>
            </a:extLst>
          </p:cNvPr>
          <p:cNvSpPr txBox="1"/>
          <p:nvPr/>
        </p:nvSpPr>
        <p:spPr>
          <a:xfrm>
            <a:off x="1152696" y="22278232"/>
            <a:ext cx="14261486" cy="2050561"/>
          </a:xfrm>
          <a:prstGeom prst="rect">
            <a:avLst/>
          </a:prstGeom>
          <a:noFill/>
        </p:spPr>
        <p:txBody>
          <a:bodyPr wrap="square">
            <a:spAutoFit/>
          </a:bodyPr>
          <a:lstStyle/>
          <a:p>
            <a:r>
              <a:rPr lang="en-US" sz="1800" dirty="0">
                <a:latin typeface="Myriad Pro" panose="020B0503030403020204" pitchFamily="34" charset="0"/>
              </a:rPr>
              <a:t>	</a:t>
            </a:r>
            <a:r>
              <a:rPr lang="en-US" sz="2545" dirty="0">
                <a:latin typeface="Myriad Pro" panose="020B0503030403020204" pitchFamily="34" charset="0"/>
              </a:rPr>
              <a:t>After finishing the training process and applied your model to the validation dataset for evaluation. </a:t>
            </a:r>
          </a:p>
          <a:p>
            <a:r>
              <a:rPr lang="en-US" sz="2545" dirty="0">
                <a:latin typeface="Myriad Pro" panose="020B0503030403020204" pitchFamily="34" charset="0"/>
              </a:rPr>
              <a:t>	Our own model reach the accuracy of </a:t>
            </a:r>
            <a:r>
              <a:rPr lang="en-US" sz="2545" dirty="0">
                <a:solidFill>
                  <a:srgbClr val="00B0F0"/>
                </a:solidFill>
                <a:latin typeface="Myriad Pro" panose="020B0503030403020204" pitchFamily="34" charset="0"/>
              </a:rPr>
              <a:t>46.35%</a:t>
            </a:r>
            <a:r>
              <a:rPr lang="en-US" sz="2545" dirty="0">
                <a:latin typeface="Myriad Pro" panose="020B0503030403020204" pitchFamily="34" charset="0"/>
              </a:rPr>
              <a:t> at epoch 69. After that, the pre-trained VGG-16 model with our fine-tuned last convolution layer along with dense layers reach the accuracy of </a:t>
            </a:r>
            <a:r>
              <a:rPr lang="en-US" sz="2545" dirty="0">
                <a:solidFill>
                  <a:srgbClr val="00B0F0"/>
                </a:solidFill>
                <a:latin typeface="Myriad Pro" panose="020B0503030403020204" pitchFamily="34" charset="0"/>
              </a:rPr>
              <a:t>53.12%</a:t>
            </a:r>
            <a:r>
              <a:rPr lang="en-US" sz="2545" dirty="0">
                <a:latin typeface="Myriad Pro" panose="020B0503030403020204" pitchFamily="34" charset="0"/>
              </a:rPr>
              <a:t> at 88 epoch. Finally, the ResNet50 reach the highest accuracy of </a:t>
            </a:r>
            <a:r>
              <a:rPr lang="en-US" sz="2545" dirty="0">
                <a:solidFill>
                  <a:srgbClr val="00B0F0"/>
                </a:solidFill>
                <a:latin typeface="Myriad Pro" panose="020B0503030403020204" pitchFamily="34" charset="0"/>
              </a:rPr>
              <a:t>69.79%</a:t>
            </a:r>
            <a:r>
              <a:rPr lang="en-US" sz="2545" dirty="0">
                <a:latin typeface="Myriad Pro" panose="020B0503030403020204" pitchFamily="34" charset="0"/>
              </a:rPr>
              <a:t> at epoch 63.</a:t>
            </a:r>
          </a:p>
        </p:txBody>
      </p:sp>
      <p:sp>
        <p:nvSpPr>
          <p:cNvPr id="69" name="TextBox 68">
            <a:extLst>
              <a:ext uri="{FF2B5EF4-FFF2-40B4-BE49-F238E27FC236}">
                <a16:creationId xmlns:a16="http://schemas.microsoft.com/office/drawing/2014/main" id="{F0FA7BD7-5CA4-4033-AFAC-45A869F49754}"/>
              </a:ext>
            </a:extLst>
          </p:cNvPr>
          <p:cNvSpPr txBox="1"/>
          <p:nvPr/>
        </p:nvSpPr>
        <p:spPr>
          <a:xfrm>
            <a:off x="779855" y="14026850"/>
            <a:ext cx="17846087" cy="3253968"/>
          </a:xfrm>
          <a:prstGeom prst="rect">
            <a:avLst/>
          </a:prstGeom>
          <a:noFill/>
        </p:spPr>
        <p:txBody>
          <a:bodyPr wrap="square" rtlCol="0">
            <a:spAutoFit/>
          </a:bodyPr>
          <a:lstStyle/>
          <a:p>
            <a:r>
              <a:rPr lang="en-US" sz="2545" dirty="0">
                <a:latin typeface="Myriad Pro" panose="020B0503030403020204" pitchFamily="34" charset="0"/>
              </a:rPr>
              <a:t>We create a pipeline to solve the multi-label Classification problem by several steps:</a:t>
            </a:r>
          </a:p>
          <a:p>
            <a:pPr marL="514350" indent="-514350">
              <a:buFont typeface="+mj-lt"/>
              <a:buAutoNum type="arabicPeriod"/>
            </a:pPr>
            <a:r>
              <a:rPr lang="en-US" sz="2000" dirty="0">
                <a:latin typeface="Myriad Pro" panose="020B0503030403020204" pitchFamily="34" charset="0"/>
              </a:rPr>
              <a:t>We download official open resource VOC devkit from website and separate it out as Images(.jpg), Classes(.txt) and Annotations(.xml)</a:t>
            </a:r>
          </a:p>
          <a:p>
            <a:pPr marL="514350" indent="-514350">
              <a:buFont typeface="+mj-lt"/>
              <a:buAutoNum type="arabicPeriod"/>
            </a:pPr>
            <a:r>
              <a:rPr lang="en-US" sz="2000" dirty="0">
                <a:latin typeface="Myriad Pro" panose="020B0503030403020204" pitchFamily="34" charset="0"/>
              </a:rPr>
              <a:t>By using classes and annotations, we can link the specific class for each image filename in order to create data frame for each images and then create data generator by linking image path with preprocessed data frame.</a:t>
            </a:r>
          </a:p>
          <a:p>
            <a:pPr marL="514350" indent="-514350">
              <a:buFont typeface="+mj-lt"/>
              <a:buAutoNum type="arabicPeriod"/>
            </a:pPr>
            <a:r>
              <a:rPr lang="en-US" sz="2000" dirty="0">
                <a:latin typeface="Myriad Pro" panose="020B0503030403020204" pitchFamily="34" charset="0"/>
              </a:rPr>
              <a:t>We implement and compile three different types of model(one from scratch, two loading from pre-trained weights and trained the last convolutional layer along with fully connected layers after) using </a:t>
            </a:r>
            <a:r>
              <a:rPr lang="en-US" sz="2000" dirty="0" err="1">
                <a:latin typeface="Myriad Pro" panose="020B0503030403020204" pitchFamily="34" charset="0"/>
              </a:rPr>
              <a:t>Keras</a:t>
            </a:r>
            <a:r>
              <a:rPr lang="en-US" sz="2000" dirty="0">
                <a:latin typeface="Myriad Pro" panose="020B0503030403020204" pitchFamily="34" charset="0"/>
              </a:rPr>
              <a:t>, and then fit models with our data generators. After 100 epochs finding the best weights by evaluation, we use the checkpoint with highest accuracy to predict the test generator and output the value to csv for visualization.</a:t>
            </a:r>
          </a:p>
          <a:p>
            <a:pPr marL="514350" indent="-514350">
              <a:buFont typeface="+mj-lt"/>
              <a:buAutoNum type="arabicPeriod"/>
            </a:pPr>
            <a:r>
              <a:rPr lang="en-US" sz="2000" dirty="0">
                <a:latin typeface="Myriad Pro" panose="020B0503030403020204" pitchFamily="34" charset="0"/>
              </a:rPr>
              <a:t>Finally, we link the csv file with image by using the filename to perform multi-label classification to images. In addition, we compare the output with ground truth label from generator with the output from csv file to see whether our prediction is correct visually.</a:t>
            </a:r>
          </a:p>
          <a:p>
            <a:pPr marL="514350" indent="-514350">
              <a:buFont typeface="+mj-lt"/>
              <a:buAutoNum type="arabicPeriod"/>
            </a:pPr>
            <a:endParaRPr lang="en-US" sz="2000" dirty="0">
              <a:latin typeface="Myriad Pro" panose="020B0503030403020204" pitchFamily="34" charset="0"/>
            </a:endParaRPr>
          </a:p>
        </p:txBody>
      </p:sp>
    </p:spTree>
    <p:extLst>
      <p:ext uri="{BB962C8B-B14F-4D97-AF65-F5344CB8AC3E}">
        <p14:creationId xmlns:p14="http://schemas.microsoft.com/office/powerpoint/2010/main" val="329007552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2159</TotalTime>
  <Words>727</Words>
  <Application>Microsoft Office PowerPoint</Application>
  <PresentationFormat>Custom</PresentationFormat>
  <Paragraphs>52</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Myriad Pro</vt:lpstr>
      <vt:lpstr>Arial</vt:lpstr>
      <vt:lpstr>Calibri</vt:lpstr>
      <vt:lpstr>Calibri Light</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Changcheng Fu</dc:creator>
  <cp:lastModifiedBy>FU CHANGCHENG</cp:lastModifiedBy>
  <cp:revision>209</cp:revision>
  <dcterms:created xsi:type="dcterms:W3CDTF">2017-09-13T18:27:54Z</dcterms:created>
  <dcterms:modified xsi:type="dcterms:W3CDTF">2021-12-15T02:54:11Z</dcterms:modified>
</cp:coreProperties>
</file>

<file path=docProps/thumbnail.jpeg>
</file>